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152"/>
  </p:notesMasterIdLst>
  <p:handoutMasterIdLst>
    <p:handoutMasterId r:id="rId153"/>
  </p:handoutMasterIdLst>
  <p:sldIdLst>
    <p:sldId id="615" r:id="rId2"/>
    <p:sldId id="491" r:id="rId3"/>
    <p:sldId id="606" r:id="rId4"/>
    <p:sldId id="605" r:id="rId5"/>
    <p:sldId id="607" r:id="rId6"/>
    <p:sldId id="608" r:id="rId7"/>
    <p:sldId id="609" r:id="rId8"/>
    <p:sldId id="610" r:id="rId9"/>
    <p:sldId id="611" r:id="rId10"/>
    <p:sldId id="718" r:id="rId11"/>
    <p:sldId id="719" r:id="rId12"/>
    <p:sldId id="720" r:id="rId13"/>
    <p:sldId id="721" r:id="rId14"/>
    <p:sldId id="722" r:id="rId15"/>
    <p:sldId id="723" r:id="rId16"/>
    <p:sldId id="724" r:id="rId17"/>
    <p:sldId id="725" r:id="rId18"/>
    <p:sldId id="726" r:id="rId19"/>
    <p:sldId id="727" r:id="rId20"/>
    <p:sldId id="728" r:id="rId21"/>
    <p:sldId id="581" r:id="rId22"/>
    <p:sldId id="729" r:id="rId23"/>
    <p:sldId id="582" r:id="rId24"/>
    <p:sldId id="730" r:id="rId25"/>
    <p:sldId id="585" r:id="rId26"/>
    <p:sldId id="587" r:id="rId27"/>
    <p:sldId id="588" r:id="rId28"/>
    <p:sldId id="586" r:id="rId29"/>
    <p:sldId id="731" r:id="rId30"/>
    <p:sldId id="732" r:id="rId31"/>
    <p:sldId id="591" r:id="rId32"/>
    <p:sldId id="733" r:id="rId33"/>
    <p:sldId id="592" r:id="rId34"/>
    <p:sldId id="590" r:id="rId35"/>
    <p:sldId id="593" r:id="rId36"/>
    <p:sldId id="594" r:id="rId37"/>
    <p:sldId id="595" r:id="rId38"/>
    <p:sldId id="596" r:id="rId39"/>
    <p:sldId id="597" r:id="rId40"/>
    <p:sldId id="598" r:id="rId41"/>
    <p:sldId id="734" r:id="rId42"/>
    <p:sldId id="735" r:id="rId43"/>
    <p:sldId id="600" r:id="rId44"/>
    <p:sldId id="599" r:id="rId45"/>
    <p:sldId id="601" r:id="rId46"/>
    <p:sldId id="603" r:id="rId47"/>
    <p:sldId id="521" r:id="rId48"/>
    <p:sldId id="522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530" r:id="rId57"/>
    <p:sldId id="531" r:id="rId58"/>
    <p:sldId id="532" r:id="rId59"/>
    <p:sldId id="520" r:id="rId60"/>
    <p:sldId id="534" r:id="rId61"/>
    <p:sldId id="533" r:id="rId62"/>
    <p:sldId id="536" r:id="rId63"/>
    <p:sldId id="535" r:id="rId64"/>
    <p:sldId id="538" r:id="rId65"/>
    <p:sldId id="539" r:id="rId66"/>
    <p:sldId id="537" r:id="rId67"/>
    <p:sldId id="541" r:id="rId68"/>
    <p:sldId id="540" r:id="rId69"/>
    <p:sldId id="543" r:id="rId70"/>
    <p:sldId id="542" r:id="rId71"/>
    <p:sldId id="545" r:id="rId72"/>
    <p:sldId id="547" r:id="rId73"/>
    <p:sldId id="546" r:id="rId74"/>
    <p:sldId id="548" r:id="rId75"/>
    <p:sldId id="549" r:id="rId76"/>
    <p:sldId id="550" r:id="rId77"/>
    <p:sldId id="551" r:id="rId78"/>
    <p:sldId id="554" r:id="rId79"/>
    <p:sldId id="555" r:id="rId80"/>
    <p:sldId id="552" r:id="rId81"/>
    <p:sldId id="559" r:id="rId82"/>
    <p:sldId id="558" r:id="rId83"/>
    <p:sldId id="560" r:id="rId84"/>
    <p:sldId id="561" r:id="rId85"/>
    <p:sldId id="562" r:id="rId86"/>
    <p:sldId id="563" r:id="rId87"/>
    <p:sldId id="564" r:id="rId88"/>
    <p:sldId id="565" r:id="rId89"/>
    <p:sldId id="566" r:id="rId90"/>
    <p:sldId id="567" r:id="rId91"/>
    <p:sldId id="569" r:id="rId92"/>
    <p:sldId id="568" r:id="rId93"/>
    <p:sldId id="570" r:id="rId94"/>
    <p:sldId id="644" r:id="rId95"/>
    <p:sldId id="645" r:id="rId96"/>
    <p:sldId id="643" r:id="rId97"/>
    <p:sldId id="647" r:id="rId98"/>
    <p:sldId id="649" r:id="rId99"/>
    <p:sldId id="650" r:id="rId100"/>
    <p:sldId id="651" r:id="rId101"/>
    <p:sldId id="648" r:id="rId102"/>
    <p:sldId id="652" r:id="rId103"/>
    <p:sldId id="653" r:id="rId104"/>
    <p:sldId id="655" r:id="rId105"/>
    <p:sldId id="654" r:id="rId106"/>
    <p:sldId id="657" r:id="rId107"/>
    <p:sldId id="658" r:id="rId108"/>
    <p:sldId id="659" r:id="rId109"/>
    <p:sldId id="662" r:id="rId110"/>
    <p:sldId id="663" r:id="rId111"/>
    <p:sldId id="664" r:id="rId112"/>
    <p:sldId id="668" r:id="rId113"/>
    <p:sldId id="667" r:id="rId114"/>
    <p:sldId id="661" r:id="rId115"/>
    <p:sldId id="669" r:id="rId116"/>
    <p:sldId id="670" r:id="rId117"/>
    <p:sldId id="671" r:id="rId118"/>
    <p:sldId id="672" r:id="rId119"/>
    <p:sldId id="660" r:id="rId120"/>
    <p:sldId id="673" r:id="rId121"/>
    <p:sldId id="674" r:id="rId122"/>
    <p:sldId id="675" r:id="rId123"/>
    <p:sldId id="676" r:id="rId124"/>
    <p:sldId id="677" r:id="rId125"/>
    <p:sldId id="712" r:id="rId126"/>
    <p:sldId id="713" r:id="rId127"/>
    <p:sldId id="714" r:id="rId128"/>
    <p:sldId id="678" r:id="rId129"/>
    <p:sldId id="681" r:id="rId130"/>
    <p:sldId id="682" r:id="rId131"/>
    <p:sldId id="684" r:id="rId132"/>
    <p:sldId id="683" r:id="rId133"/>
    <p:sldId id="679" r:id="rId134"/>
    <p:sldId id="680" r:id="rId135"/>
    <p:sldId id="687" r:id="rId136"/>
    <p:sldId id="686" r:id="rId137"/>
    <p:sldId id="685" r:id="rId138"/>
    <p:sldId id="691" r:id="rId139"/>
    <p:sldId id="692" r:id="rId140"/>
    <p:sldId id="693" r:id="rId141"/>
    <p:sldId id="694" r:id="rId142"/>
    <p:sldId id="695" r:id="rId143"/>
    <p:sldId id="696" r:id="rId144"/>
    <p:sldId id="697" r:id="rId145"/>
    <p:sldId id="698" r:id="rId146"/>
    <p:sldId id="699" r:id="rId147"/>
    <p:sldId id="700" r:id="rId148"/>
    <p:sldId id="702" r:id="rId149"/>
    <p:sldId id="703" r:id="rId150"/>
    <p:sldId id="704" r:id="rId15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Arial" charset="0"/>
      </a:defRPr>
    </a:lvl9pPr>
  </p:defaultTextStyle>
  <p:modifyVerifier cryptProviderType="rsaFull" cryptAlgorithmClass="hash" cryptAlgorithmType="typeAny" cryptAlgorithmSid="4" spinCount="100000" saltData="u6+cBCCp6rotykxCh79Qmw==" hashData="Vx4E3xzSBkEg0bFlnYNH7p/055g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000099"/>
    <a:srgbClr val="FF0066"/>
    <a:srgbClr val="FF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3" autoAdjust="0"/>
    <p:restoredTop sz="94660"/>
  </p:normalViewPr>
  <p:slideViewPr>
    <p:cSldViewPr>
      <p:cViewPr varScale="1">
        <p:scale>
          <a:sx n="69" d="100"/>
          <a:sy n="69" d="100"/>
        </p:scale>
        <p:origin x="-15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182" cy="512081"/>
          </a:xfrm>
          <a:prstGeom prst="rect">
            <a:avLst/>
          </a:prstGeom>
        </p:spPr>
        <p:txBody>
          <a:bodyPr vert="horz" lIns="97969" tIns="48984" rIns="97969" bIns="48984" rtlCol="0"/>
          <a:lstStyle>
            <a:lvl1pPr algn="l">
              <a:defRPr sz="1300"/>
            </a:lvl1pPr>
          </a:lstStyle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0481" y="0"/>
            <a:ext cx="3077181" cy="512081"/>
          </a:xfrm>
          <a:prstGeom prst="rect">
            <a:avLst/>
          </a:prstGeom>
        </p:spPr>
        <p:txBody>
          <a:bodyPr vert="horz" lIns="97969" tIns="48984" rIns="97969" bIns="48984" rtlCol="0"/>
          <a:lstStyle>
            <a:lvl1pPr algn="r">
              <a:defRPr sz="1300"/>
            </a:lvl1pPr>
          </a:lstStyle>
          <a:p>
            <a:fld id="{F28D7BF9-BDCA-4D8E-9A34-6AFD8F153F8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0785"/>
            <a:ext cx="3077182" cy="512081"/>
          </a:xfrm>
          <a:prstGeom prst="rect">
            <a:avLst/>
          </a:prstGeom>
        </p:spPr>
        <p:txBody>
          <a:bodyPr vert="horz" lIns="97969" tIns="48984" rIns="97969" bIns="48984" rtlCol="0" anchor="b"/>
          <a:lstStyle>
            <a:lvl1pPr algn="l">
              <a:defRPr sz="1300"/>
            </a:lvl1pPr>
          </a:lstStyle>
          <a:p>
            <a:r>
              <a:rPr lang="en-US" smtClean="0"/>
              <a:t>By Dr. Tensay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0481" y="9720785"/>
            <a:ext cx="3077181" cy="512081"/>
          </a:xfrm>
          <a:prstGeom prst="rect">
            <a:avLst/>
          </a:prstGeom>
        </p:spPr>
        <p:txBody>
          <a:bodyPr vert="horz" lIns="97969" tIns="48984" rIns="97969" bIns="48984" rtlCol="0" anchor="b"/>
          <a:lstStyle>
            <a:lvl1pPr algn="r">
              <a:defRPr sz="1300"/>
            </a:lvl1pPr>
          </a:lstStyle>
          <a:p>
            <a:fld id="{18C6E407-A64A-4DBA-8086-8B71D811B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346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182" cy="512081"/>
          </a:xfrm>
          <a:prstGeom prst="rect">
            <a:avLst/>
          </a:prstGeom>
        </p:spPr>
        <p:txBody>
          <a:bodyPr vert="horz" lIns="97969" tIns="48984" rIns="97969" bIns="48984" rtlCol="0"/>
          <a:lstStyle>
            <a:lvl1pPr algn="l">
              <a:defRPr sz="1300"/>
            </a:lvl1pPr>
          </a:lstStyle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0481" y="0"/>
            <a:ext cx="3077181" cy="512081"/>
          </a:xfrm>
          <a:prstGeom prst="rect">
            <a:avLst/>
          </a:prstGeom>
        </p:spPr>
        <p:txBody>
          <a:bodyPr vert="horz" lIns="97969" tIns="48984" rIns="97969" bIns="48984" rtlCol="0"/>
          <a:lstStyle>
            <a:lvl1pPr algn="r">
              <a:defRPr sz="1300"/>
            </a:lvl1pPr>
          </a:lstStyle>
          <a:p>
            <a:fld id="{3483ACBD-2586-4387-9AD6-52C81A6D2F3C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6512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969" tIns="48984" rIns="97969" bIns="489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749" y="4862141"/>
            <a:ext cx="5679440" cy="4605227"/>
          </a:xfrm>
          <a:prstGeom prst="rect">
            <a:avLst/>
          </a:prstGeom>
        </p:spPr>
        <p:txBody>
          <a:bodyPr vert="horz" lIns="97969" tIns="48984" rIns="97969" bIns="489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0785"/>
            <a:ext cx="3077182" cy="512081"/>
          </a:xfrm>
          <a:prstGeom prst="rect">
            <a:avLst/>
          </a:prstGeom>
        </p:spPr>
        <p:txBody>
          <a:bodyPr vert="horz" lIns="97969" tIns="48984" rIns="97969" bIns="48984" rtlCol="0" anchor="b"/>
          <a:lstStyle>
            <a:lvl1pPr algn="l">
              <a:defRPr sz="1300"/>
            </a:lvl1pPr>
          </a:lstStyle>
          <a:p>
            <a:r>
              <a:rPr lang="en-US" smtClean="0"/>
              <a:t>By Dr. Tensay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0481" y="9720785"/>
            <a:ext cx="3077181" cy="512081"/>
          </a:xfrm>
          <a:prstGeom prst="rect">
            <a:avLst/>
          </a:prstGeom>
        </p:spPr>
        <p:txBody>
          <a:bodyPr vert="horz" lIns="97969" tIns="48984" rIns="97969" bIns="48984" rtlCol="0" anchor="b"/>
          <a:lstStyle>
            <a:lvl1pPr algn="r">
              <a:defRPr sz="1300"/>
            </a:lvl1pPr>
          </a:lstStyle>
          <a:p>
            <a:fld id="{E3E67CC7-386B-485C-8406-32FB18E2E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765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6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16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7CC7-386B-485C-8406-32FB18E2E94F}" type="slidenum">
              <a:rPr lang="en-US" smtClean="0"/>
              <a:t>20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Adv computational Methods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By Dr. Tensay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3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877795-BE5C-4356-B290-A2E530F73040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9A199-16BD-4081-A82C-3171ABF487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6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876303-6BAB-491C-9A7F-DAF84F40E57F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33E91A-D7EA-4151-BB2D-2C6534D0CF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EBC710-D849-4163-910D-CB908D8AF6F1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6EBACC-1CA8-470B-A0C9-BFADC41F17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BA5047-C72C-482E-B10A-612D687C5BE3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4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109C3B-7FC7-416F-87B3-AA3701D89B05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123D14-B933-4641-9097-1E5F9E545C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2E10ED-6FB9-4761-A1DF-5350349AB6A3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3B678-B4D3-4735-8DD6-363A02704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0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20ED27-195D-40E6-86E5-DF3478A8CCD9}" type="datetime1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7F08E7-10ED-409C-A89F-FEEF655787B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8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6CA255-A3BE-458C-A307-1B0BF78EDAE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6C2308-2D92-414C-BB0F-11111C9166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6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00B8B2-AA14-4E32-94C2-5271AA756570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8C3A9D-C703-4170-AF35-C3F3CA4917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1234BA-D612-4752-8257-7E3AE45E3647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08CAAC-CEBF-4B14-BDF8-64A3C99F2C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BDCC52-E083-4A98-A35B-172D49E1349E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D98BC-1649-4BDC-9FBE-B9448A6CC6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7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CF26DC-6442-483E-A51A-992531862E47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4D9131B-D33C-4997-9C27-F0E1701D80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Autofit/>
          </a:bodyPr>
          <a:lstStyle/>
          <a:p>
            <a:pPr marL="400050" lvl="1" indent="0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00CC"/>
                </a:solidFill>
              </a:rPr>
              <a:t>Course </a:t>
            </a:r>
            <a:r>
              <a:rPr lang="en-US" b="1" dirty="0">
                <a:solidFill>
                  <a:srgbClr val="0000CC"/>
                </a:solidFill>
              </a:rPr>
              <a:t>Title: </a:t>
            </a:r>
            <a:r>
              <a:rPr lang="en-US" dirty="0" smtClean="0">
                <a:solidFill>
                  <a:srgbClr val="0000CC"/>
                </a:solidFill>
              </a:rPr>
              <a:t>Advanced F</a:t>
            </a:r>
            <a:r>
              <a:rPr lang="en-US" dirty="0" smtClean="0">
                <a:solidFill>
                  <a:srgbClr val="0000CC"/>
                </a:solidFill>
              </a:rPr>
              <a:t>inite </a:t>
            </a:r>
            <a:r>
              <a:rPr lang="en-US" dirty="0" smtClean="0">
                <a:solidFill>
                  <a:srgbClr val="0000CC"/>
                </a:solidFill>
              </a:rPr>
              <a:t>Element Method </a:t>
            </a:r>
            <a:r>
              <a:rPr lang="en-US" dirty="0" smtClean="0">
                <a:solidFill>
                  <a:srgbClr val="0000CC"/>
                </a:solidFill>
              </a:rPr>
              <a:t> and Finite Difference Method in Geotechnical </a:t>
            </a:r>
            <a:r>
              <a:rPr lang="en-US" dirty="0">
                <a:solidFill>
                  <a:srgbClr val="0000CC"/>
                </a:solidFill>
              </a:rPr>
              <a:t>Engineering</a:t>
            </a:r>
            <a:r>
              <a:rPr lang="en-US" b="1" dirty="0">
                <a:solidFill>
                  <a:srgbClr val="0000CC"/>
                </a:solidFill>
              </a:rPr>
              <a:t> </a:t>
            </a:r>
            <a:endParaRPr lang="en-US" dirty="0">
              <a:solidFill>
                <a:srgbClr val="0000CC"/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rgbClr val="0000CC"/>
                </a:solidFill>
              </a:rPr>
              <a:t>Course Code: </a:t>
            </a:r>
            <a:r>
              <a:rPr lang="en-US" dirty="0">
                <a:solidFill>
                  <a:srgbClr val="0000CC"/>
                </a:solidFill>
              </a:rPr>
              <a:t>CENG  </a:t>
            </a:r>
            <a:r>
              <a:rPr lang="en-US" dirty="0" smtClean="0">
                <a:solidFill>
                  <a:srgbClr val="0000CC"/>
                </a:solidFill>
              </a:rPr>
              <a:t>8</a:t>
            </a:r>
            <a:r>
              <a:rPr lang="en-US" dirty="0" smtClean="0">
                <a:solidFill>
                  <a:srgbClr val="0000CC"/>
                </a:solidFill>
              </a:rPr>
              <a:t>203</a:t>
            </a:r>
            <a:endParaRPr lang="en-US" dirty="0" smtClean="0">
              <a:solidFill>
                <a:srgbClr val="0000CC"/>
              </a:solidFill>
            </a:endParaRP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00CC"/>
                </a:solidFill>
              </a:rPr>
              <a:t>Credit </a:t>
            </a:r>
            <a:r>
              <a:rPr lang="en-US" b="1" dirty="0">
                <a:solidFill>
                  <a:srgbClr val="0000CC"/>
                </a:solidFill>
              </a:rPr>
              <a:t>Hours: </a:t>
            </a:r>
            <a:r>
              <a:rPr lang="en-US" dirty="0" smtClean="0">
                <a:solidFill>
                  <a:srgbClr val="0000CC"/>
                </a:solidFill>
              </a:rPr>
              <a:t>3</a:t>
            </a: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00CC"/>
                </a:solidFill>
              </a:rPr>
              <a:t>Program</a:t>
            </a:r>
            <a:r>
              <a:rPr lang="en-US" b="1" dirty="0">
                <a:solidFill>
                  <a:srgbClr val="0000CC"/>
                </a:solidFill>
              </a:rPr>
              <a:t>: </a:t>
            </a:r>
            <a:r>
              <a:rPr lang="en-US" dirty="0" smtClean="0">
                <a:solidFill>
                  <a:srgbClr val="0000CC"/>
                </a:solidFill>
              </a:rPr>
              <a:t>Regular</a:t>
            </a:r>
            <a:r>
              <a:rPr lang="en-US" dirty="0">
                <a:solidFill>
                  <a:srgbClr val="0000CC"/>
                </a:solidFill>
              </a:rPr>
              <a:t>		</a:t>
            </a:r>
            <a:endParaRPr lang="en-US" dirty="0" smtClean="0">
              <a:solidFill>
                <a:srgbClr val="0000CC"/>
              </a:solidFill>
            </a:endParaRP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00CC"/>
                </a:solidFill>
              </a:rPr>
              <a:t>Semester</a:t>
            </a:r>
            <a:r>
              <a:rPr lang="en-US" b="1" dirty="0">
                <a:solidFill>
                  <a:srgbClr val="0000CC"/>
                </a:solidFill>
              </a:rPr>
              <a:t>: </a:t>
            </a:r>
            <a:r>
              <a:rPr lang="en-US" dirty="0" smtClean="0">
                <a:solidFill>
                  <a:srgbClr val="0000CC"/>
                </a:solidFill>
              </a:rPr>
              <a:t>I</a:t>
            </a:r>
            <a:endParaRPr lang="en-US" dirty="0">
              <a:solidFill>
                <a:srgbClr val="0000CC"/>
              </a:solidFill>
            </a:endParaRPr>
          </a:p>
          <a:p>
            <a:pPr marL="400050" lvl="1" indent="0">
              <a:buNone/>
            </a:pPr>
            <a:r>
              <a:rPr lang="en-US" b="1" dirty="0" smtClean="0">
                <a:solidFill>
                  <a:srgbClr val="0000CC"/>
                </a:solidFill>
              </a:rPr>
              <a:t>Course </a:t>
            </a:r>
            <a:r>
              <a:rPr lang="en-US" b="1" dirty="0">
                <a:solidFill>
                  <a:srgbClr val="0000CC"/>
                </a:solidFill>
              </a:rPr>
              <a:t>Instructor: </a:t>
            </a:r>
            <a:r>
              <a:rPr lang="en-US" b="1" dirty="0" smtClean="0">
                <a:solidFill>
                  <a:srgbClr val="0000CC"/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Dr</a:t>
            </a:r>
            <a:r>
              <a:rPr lang="en-US" dirty="0">
                <a:solidFill>
                  <a:srgbClr val="0000CC"/>
                </a:solidFill>
              </a:rPr>
              <a:t>. </a:t>
            </a:r>
            <a:r>
              <a:rPr lang="en-US" dirty="0" err="1">
                <a:solidFill>
                  <a:srgbClr val="0000CC"/>
                </a:solidFill>
              </a:rPr>
              <a:t>Tensay</a:t>
            </a:r>
            <a:r>
              <a:rPr lang="en-US" dirty="0">
                <a:solidFill>
                  <a:srgbClr val="0000CC"/>
                </a:solidFill>
              </a:rPr>
              <a:t> G</a:t>
            </a:r>
            <a:r>
              <a:rPr lang="en-US" dirty="0" smtClean="0">
                <a:solidFill>
                  <a:srgbClr val="0000CC"/>
                </a:solidFill>
              </a:rPr>
              <a:t>.</a:t>
            </a:r>
          </a:p>
          <a:p>
            <a:pPr marL="400050" lvl="1" indent="0">
              <a:buNone/>
            </a:pPr>
            <a:r>
              <a:rPr lang="de-AT" b="1" dirty="0" smtClean="0">
                <a:solidFill>
                  <a:srgbClr val="0000CC"/>
                </a:solidFill>
              </a:rPr>
              <a:t>University: </a:t>
            </a:r>
            <a:r>
              <a:rPr lang="de-AT" dirty="0" smtClean="0">
                <a:solidFill>
                  <a:srgbClr val="0000CC"/>
                </a:solidFill>
              </a:rPr>
              <a:t>Addis Ababa Science and Technology</a:t>
            </a:r>
            <a:endParaRPr lang="de-AT" dirty="0">
              <a:solidFill>
                <a:srgbClr val="0000CC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EF7D92-0D4C-421F-86FB-C9222FDB1E6B}" type="datetime1">
              <a:rPr lang="en-US" sz="2000" smtClean="0"/>
              <a:t>5/13/2019</a:t>
            </a:fld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 smtClean="0"/>
              <a:t>Prepared by Dr. </a:t>
            </a:r>
            <a:r>
              <a:rPr lang="en-US" sz="2000" dirty="0" err="1" smtClean="0"/>
              <a:t>Tensay</a:t>
            </a:r>
            <a:r>
              <a:rPr lang="en-US" sz="2000" dirty="0" smtClean="0"/>
              <a:t> G.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7630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de-AT" sz="2400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de-AT" sz="2400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de-AT" sz="2400" dirty="0" smtClean="0">
                <a:solidFill>
                  <a:srgbClr val="0000CC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5334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2999"/>
            <a:ext cx="5943600" cy="515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9EE6B7-59B5-42CA-8C1C-221813114A44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" y="838200"/>
            <a:ext cx="9050138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6D5D53-0735-456C-9F69-967F0EB9A42D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609600"/>
            <a:ext cx="8977745" cy="405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" y="4648200"/>
            <a:ext cx="8977745" cy="133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F966E1-4A28-4372-B6B4-801CA4733C9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599"/>
            <a:ext cx="8915400" cy="481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FEB893-3082-4934-85B7-E306E8D63F5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7924800" cy="375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10488"/>
            <a:ext cx="6528722" cy="257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A3C510-9451-48EB-BF28-E7BD695F6CF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What if, there is a hole inside?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06337" y="1493567"/>
            <a:ext cx="6248400" cy="3429000"/>
            <a:chOff x="1828800" y="616527"/>
            <a:chExt cx="4829175" cy="26765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616527"/>
              <a:ext cx="4829175" cy="267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3505200" y="1752600"/>
              <a:ext cx="838200" cy="8382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D1911F-18E5-447C-A74A-60F2B73282A6}" type="datetime1">
              <a:rPr lang="en-US" smtClean="0"/>
              <a:t>5/13/2019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28800" y="1371600"/>
            <a:ext cx="4829175" cy="2676525"/>
            <a:chOff x="1828800" y="616527"/>
            <a:chExt cx="4829175" cy="267652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616527"/>
              <a:ext cx="4829175" cy="267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3505200" y="1752600"/>
              <a:ext cx="838200" cy="8382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" y="564572"/>
            <a:ext cx="8503637" cy="4699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63661"/>
            <a:ext cx="8500989" cy="159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C43CA6-2FDE-40E8-8307-A71B7C34978D}" type="datetime1">
              <a:rPr lang="en-US" smtClean="0"/>
              <a:t>5/13/2019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95745"/>
            <a:ext cx="89154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DC6A93-92F2-4C7A-AD3F-BC78578F4CE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8" y="609599"/>
            <a:ext cx="8833532" cy="480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1820CF-A41E-4075-A7E4-C62DD3EA107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3580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C26EC-9C04-416F-AB5C-A234EE16A5E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8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" y="609600"/>
            <a:ext cx="910525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8BEAD5-DF5B-477E-8EDD-D1E72D6867EF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763000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5334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15950"/>
            <a:ext cx="70866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790950"/>
            <a:ext cx="83343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98E64E-6D65-4AD8-A6E4-692E9D11A2FB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8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620"/>
            <a:ext cx="8886825" cy="43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54235"/>
            <a:ext cx="62960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D6490F-D5DE-4C3D-9450-55A0295D384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6" y="638175"/>
            <a:ext cx="8967284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6" y="4267200"/>
            <a:ext cx="896728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4B05A3-138A-48C2-B202-9DAB9557469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8262" y="762000"/>
            <a:ext cx="8949538" cy="5029200"/>
            <a:chOff x="42062" y="609600"/>
            <a:chExt cx="9101938" cy="50292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90" y="609600"/>
              <a:ext cx="9067800" cy="342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2" y="4038600"/>
              <a:ext cx="9101938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DD774B-C174-49C1-BE8C-46CC96CDC3FE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70819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DD3098-BD71-4A8E-B757-A02D038A67A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>
                <a:solidFill>
                  <a:srgbClr val="0000CC"/>
                </a:solidFill>
              </a:rPr>
              <a:t>Natural Coordinate   </a:t>
            </a:r>
            <a:endParaRPr lang="de-AT" sz="2800" dirty="0">
              <a:solidFill>
                <a:srgbClr val="0000CC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1032327"/>
            <a:ext cx="8963891" cy="430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5334000"/>
            <a:ext cx="8963891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1679ED-2686-4B95-B7E2-6F1E6AF4DDEC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2" y="540327"/>
            <a:ext cx="8962458" cy="464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B8DA80-BD14-44E0-9B04-CB6A603D0050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834236" cy="610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7E9E33-09CD-458D-A180-A3D8A47CFEF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533400"/>
            <a:ext cx="9067800" cy="387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4AD976-0145-4AB8-A79D-0DDD3FC9956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609600"/>
            <a:ext cx="8984673" cy="592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63F0CE-0194-40CE-BED1-0750A140D86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0" y="554182"/>
            <a:ext cx="8869580" cy="538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61A986-E61A-4729-8F7B-1B1FB2DDE87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763000" cy="5486400"/>
          </a:xfrm>
        </p:spPr>
        <p:txBody>
          <a:bodyPr>
            <a:noAutofit/>
          </a:bodyPr>
          <a:lstStyle/>
          <a:p>
            <a:r>
              <a:rPr lang="de-AT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5334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" y="1181100"/>
            <a:ext cx="906760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419C92-F02E-4035-85CA-9BEB9DB2163F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" y="595745"/>
            <a:ext cx="911587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25BE53-C49C-41DA-A195-1F9476F9278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" y="574964"/>
            <a:ext cx="8981412" cy="536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9414E5-A94F-4786-9F0A-69ECF5460FC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15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DEE694-D778-4CEB-BC61-3298DCDCA35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2" y="505691"/>
            <a:ext cx="8240795" cy="478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10" y="1219200"/>
            <a:ext cx="500293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F71D4B-7FE4-4F04-9926-AD864EE44A9F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644236"/>
            <a:ext cx="9056907" cy="308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BB17E2-E361-4B69-9B6A-E78D385EB9D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18" y="0"/>
            <a:ext cx="1828800" cy="151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7" y="1562100"/>
            <a:ext cx="861541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7" y="3314699"/>
            <a:ext cx="8615413" cy="3291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1800EB-7E6E-49A8-9766-727A09544F6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4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2314574"/>
            <a:ext cx="6854744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703D79-5544-4E4E-8241-9EB05CF8E44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" y="381000"/>
            <a:ext cx="8813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C9EE5F-7892-45EE-8CCB-E9B66BDD4ADD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Step-1: Discritize the Domain</a:t>
            </a:r>
          </a:p>
          <a:p>
            <a:endParaRPr lang="de-AT" sz="2800" dirty="0" smtClean="0"/>
          </a:p>
          <a:p>
            <a:endParaRPr lang="de-AT" sz="2800" dirty="0" smtClean="0"/>
          </a:p>
          <a:p>
            <a:r>
              <a:rPr lang="de-AT" sz="2800" dirty="0" smtClean="0"/>
              <a:t>Step-2: Develop ESM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Example: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" y="2819400"/>
            <a:ext cx="899160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E2FC02-4286-415F-B67F-F8A90F12AFB7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44145"/>
          </a:xfrm>
        </p:spPr>
        <p:txBody>
          <a:bodyPr>
            <a:normAutofit/>
          </a:bodyPr>
          <a:lstStyle/>
          <a:p>
            <a:endParaRPr lang="de-AT" sz="2800" dirty="0" smtClean="0"/>
          </a:p>
          <a:p>
            <a:endParaRPr lang="de-AT" sz="2800" dirty="0"/>
          </a:p>
          <a:p>
            <a:endParaRPr lang="de-AT" sz="2800" dirty="0" smtClean="0"/>
          </a:p>
          <a:p>
            <a:endParaRPr lang="de-AT" sz="2800" dirty="0"/>
          </a:p>
          <a:p>
            <a:endParaRPr lang="de-AT" sz="2800" dirty="0" smtClean="0"/>
          </a:p>
          <a:p>
            <a:endParaRPr lang="de-AT" sz="2800" dirty="0"/>
          </a:p>
          <a:p>
            <a:endParaRPr lang="de-AT" sz="2800" dirty="0" smtClean="0"/>
          </a:p>
          <a:p>
            <a:endParaRPr lang="de-AT" sz="28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762000"/>
            <a:ext cx="905792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44B430-64B6-4E10-8FAF-00733E63E0E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534400" cy="5973763"/>
          </a:xfrm>
        </p:spPr>
        <p:txBody>
          <a:bodyPr/>
          <a:lstStyle/>
          <a:p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586981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73325"/>
            <a:ext cx="3367088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E63CC2-A415-45D7-91E5-51C63E79161D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44145"/>
          </a:xfrm>
        </p:spPr>
        <p:txBody>
          <a:bodyPr>
            <a:normAutofit/>
          </a:bodyPr>
          <a:lstStyle/>
          <a:p>
            <a:r>
              <a:rPr lang="de-AT" sz="2400" dirty="0" smtClean="0"/>
              <a:t>Step-3: Assembling the GSM</a:t>
            </a:r>
          </a:p>
          <a:p>
            <a:r>
              <a:rPr lang="de-AT" sz="2400" dirty="0" smtClean="0"/>
              <a:t>The problem has 4 nodes and hence 8 dof (8x8 matrix)</a:t>
            </a:r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 smtClean="0"/>
          </a:p>
          <a:p>
            <a:r>
              <a:rPr lang="de-AT" sz="2400" dirty="0" smtClean="0"/>
              <a:t>   </a:t>
            </a:r>
            <a:endParaRPr lang="de-AT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795315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769298-00B1-419A-8401-A8C5AA46DF4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44145"/>
          </a:xfrm>
        </p:spPr>
        <p:txBody>
          <a:bodyPr>
            <a:normAutofit/>
          </a:bodyPr>
          <a:lstStyle/>
          <a:p>
            <a:r>
              <a:rPr lang="de-AT" sz="2400" dirty="0" smtClean="0"/>
              <a:t> </a:t>
            </a:r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 smtClean="0"/>
          </a:p>
          <a:p>
            <a:r>
              <a:rPr lang="de-AT" sz="2400" dirty="0" smtClean="0"/>
              <a:t>   </a:t>
            </a:r>
            <a:endParaRPr lang="de-AT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9" y="152400"/>
            <a:ext cx="895469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F186B7-5EFB-4966-B0F4-52F116AA6677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44145"/>
          </a:xfrm>
        </p:spPr>
        <p:txBody>
          <a:bodyPr>
            <a:normAutofit/>
          </a:bodyPr>
          <a:lstStyle/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endParaRPr lang="de-AT" sz="2400" dirty="0"/>
          </a:p>
          <a:p>
            <a:endParaRPr lang="de-AT" sz="2400" dirty="0" smtClean="0"/>
          </a:p>
          <a:p>
            <a:r>
              <a:rPr lang="de-AT" sz="2400" dirty="0" smtClean="0"/>
              <a:t>Step-4: Apply BC (Refer to paper)</a:t>
            </a:r>
            <a:endParaRPr lang="de-AT" sz="2400" dirty="0"/>
          </a:p>
          <a:p>
            <a:r>
              <a:rPr lang="de-AT" sz="2400" dirty="0" smtClean="0"/>
              <a:t>Step-5: Solve (thru partitioning)</a:t>
            </a:r>
          </a:p>
          <a:p>
            <a:endParaRPr lang="de-AT" sz="2400" dirty="0" smtClean="0"/>
          </a:p>
          <a:p>
            <a:r>
              <a:rPr lang="de-AT" sz="2400" dirty="0" smtClean="0"/>
              <a:t>   </a:t>
            </a:r>
            <a:endParaRPr lang="de-AT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5809"/>
            <a:ext cx="873323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505968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419600"/>
            <a:ext cx="3276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AA4DCA-B84C-4E2F-A523-01C17BA6C9A8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0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441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                    </a:t>
            </a:r>
            <a:r>
              <a:rPr lang="de-AT" sz="2400" dirty="0" smtClean="0"/>
              <a:t>Step-6: Post-processing</a:t>
            </a:r>
          </a:p>
          <a:p>
            <a:endParaRPr lang="de-AT" sz="2800" dirty="0"/>
          </a:p>
          <a:p>
            <a:endParaRPr lang="de-AT" sz="2800" dirty="0" smtClean="0"/>
          </a:p>
          <a:p>
            <a:endParaRPr lang="de-AT" sz="2800" dirty="0"/>
          </a:p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533"/>
            <a:ext cx="1981200" cy="308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84908"/>
            <a:ext cx="2133600" cy="392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65" y="484908"/>
            <a:ext cx="4300735" cy="34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62400"/>
            <a:ext cx="177575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90109"/>
            <a:ext cx="338666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F2D487-F120-483D-84DC-8506E8B7CACD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" y="90055"/>
            <a:ext cx="9056914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" y="2590800"/>
            <a:ext cx="9104493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40FB62-E7A9-4D39-A831-8BB6F58ECEF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400" dirty="0" smtClean="0"/>
              <a:t>Principal stresses and angle   </a:t>
            </a:r>
            <a:endParaRPr lang="de-AT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581025"/>
            <a:ext cx="6786099" cy="62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D3B660-ACE2-4A29-815A-5060A5D84A4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381000"/>
            <a:ext cx="6175808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3A1236-65B5-4D35-A5EE-63696558AD5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76225"/>
            <a:ext cx="6648450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293C8C-8A35-4A4C-8996-F9CC2328DE7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dirty="0" smtClean="0">
                <a:solidFill>
                  <a:srgbClr val="0000CC"/>
                </a:solidFill>
              </a:rPr>
              <a:t>Bilinear Quadrilateral Element   </a:t>
            </a:r>
            <a:endParaRPr lang="de-AT" dirty="0">
              <a:solidFill>
                <a:srgbClr val="0000CC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1110"/>
            <a:ext cx="6117008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FF8E96-CA9B-4C57-9036-90CC029FDEB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52400"/>
            <a:ext cx="7350734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BCA292-A164-4424-A4DE-CC47044A3E3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534400" cy="5897563"/>
          </a:xfrm>
        </p:spPr>
        <p:txBody>
          <a:bodyPr/>
          <a:lstStyle/>
          <a:p>
            <a:r>
              <a:rPr lang="de-AT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09688"/>
            <a:ext cx="66389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81F9DD-3FB3-4698-B133-8CA141A60D8D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7837273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D991DB7-C438-47E5-ABF5-44E75C1848B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51813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744D5E-BDC1-4ED6-A783-2942FD516587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4636"/>
            <a:ext cx="8874225" cy="552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624908-C6D5-44FB-B494-8FECEB258FE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50212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80C26D-E033-40FB-AB24-F94000A07D0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6" y="110836"/>
            <a:ext cx="8959114" cy="5527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441BBFB-D646-49CF-892C-CB2CBA3797E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dirty="0" smtClean="0">
                <a:solidFill>
                  <a:srgbClr val="0000CC"/>
                </a:solidFill>
              </a:rPr>
              <a:t>Linear Tetrahedral (solid) Element   </a:t>
            </a:r>
            <a:endParaRPr lang="de-AT" dirty="0">
              <a:solidFill>
                <a:srgbClr val="0000CC"/>
              </a:solidFill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3" y="3429000"/>
            <a:ext cx="723983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45" y="609600"/>
            <a:ext cx="356185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43B8FE-F5C0-4924-BEB2-240D0EFBCCC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685800"/>
            <a:ext cx="8915401" cy="414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4920D2-14D0-42B9-908C-F882A54C6DA8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8709"/>
            <a:ext cx="752785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03893B-BC1C-42AF-A61D-5CEAF0C5E9F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52400"/>
            <a:ext cx="8515799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FF79B8-98F1-48FB-945B-B3941E00E8C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2" y="152400"/>
            <a:ext cx="8557176" cy="644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304EF0-52C8-400B-B0A5-4B82B339EEE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839200" cy="5668963"/>
          </a:xfrm>
        </p:spPr>
        <p:txBody>
          <a:bodyPr/>
          <a:lstStyle/>
          <a:p>
            <a:r>
              <a:rPr lang="de-AT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024063"/>
            <a:ext cx="8305801" cy="24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5E0CA1-28B2-4B25-8F2B-49CCF2C2E044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67945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</a:t>
            </a:r>
            <a:endParaRPr lang="de-AT" sz="28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685800"/>
            <a:ext cx="909894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4204854"/>
            <a:ext cx="4831079" cy="219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01B7E7-4CE4-467D-AB6E-DCAC74123244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9067800" cy="6324600"/>
          </a:xfrm>
        </p:spPr>
        <p:txBody>
          <a:bodyPr>
            <a:noAutofit/>
          </a:bodyPr>
          <a:lstStyle/>
          <a:p>
            <a:pPr lvl="0"/>
            <a:endParaRPr lang="de-AT" sz="2400" dirty="0"/>
          </a:p>
          <a:p>
            <a:pPr lvl="0"/>
            <a:endParaRPr lang="de-AT" sz="2400" dirty="0" smtClean="0"/>
          </a:p>
          <a:p>
            <a:pPr lvl="0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6096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85800"/>
            <a:ext cx="4902236" cy="60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647700"/>
            <a:ext cx="49053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92A88A-357A-481B-900F-1E13920737A9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763000" cy="457200"/>
          </a:xfrm>
        </p:spPr>
        <p:txBody>
          <a:bodyPr>
            <a:noAutofit/>
          </a:bodyPr>
          <a:lstStyle/>
          <a:p>
            <a:pPr lvl="1"/>
            <a:r>
              <a:rPr lang="de-AT" sz="2800" b="1" dirty="0" smtClean="0">
                <a:solidFill>
                  <a:srgbClr val="0000CC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II -  WTG FOUNDATION DESIGN AND CONSTRUCTION </a:t>
            </a:r>
            <a:endParaRPr lang="en-US" sz="2600" dirty="0" smtClean="0">
              <a:solidFill>
                <a:srgbClr val="0000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9067800" cy="6324600"/>
          </a:xfrm>
        </p:spPr>
        <p:txBody>
          <a:bodyPr>
            <a:noAutofit/>
          </a:bodyPr>
          <a:lstStyle/>
          <a:p>
            <a:pPr lvl="0"/>
            <a:endParaRPr lang="de-AT" sz="2400" dirty="0"/>
          </a:p>
          <a:p>
            <a:pPr lvl="0"/>
            <a:endParaRPr lang="de-AT" sz="2400" dirty="0" smtClean="0"/>
          </a:p>
          <a:p>
            <a:pPr lvl="0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6096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28600"/>
            <a:ext cx="49053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3554301"/>
            <a:ext cx="3321050" cy="322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152400"/>
            <a:ext cx="42957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632793"/>
            <a:ext cx="2362200" cy="311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B8678-E4DC-42F6-93D9-CD5B404DAFD6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9067800" cy="6324600"/>
          </a:xfrm>
        </p:spPr>
        <p:txBody>
          <a:bodyPr>
            <a:noAutofit/>
          </a:bodyPr>
          <a:lstStyle/>
          <a:p>
            <a:pPr lvl="0"/>
            <a:endParaRPr lang="de-AT" sz="2400" dirty="0"/>
          </a:p>
          <a:p>
            <a:pPr lvl="0"/>
            <a:endParaRPr lang="de-AT" sz="2400" dirty="0" smtClean="0"/>
          </a:p>
          <a:p>
            <a:pPr lvl="0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6096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20725"/>
            <a:ext cx="5735936" cy="575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7E29CB-FD04-4EA0-ADB4-4DD01FDF371E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763000" cy="5638800"/>
          </a:xfrm>
        </p:spPr>
        <p:txBody>
          <a:bodyPr>
            <a:noAutofit/>
          </a:bodyPr>
          <a:lstStyle/>
          <a:p>
            <a:endParaRPr lang="de-AT" sz="2400" dirty="0"/>
          </a:p>
          <a:p>
            <a:endParaRPr lang="de-AT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5334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172200" y="64166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901700"/>
            <a:ext cx="6324600" cy="590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86400" y="685800"/>
            <a:ext cx="3198923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de-AT" sz="2400" dirty="0" smtClean="0"/>
          </a:p>
          <a:p>
            <a:pPr fontAlgn="auto">
              <a:spcAft>
                <a:spcPts val="0"/>
              </a:spcAft>
            </a:pPr>
            <a:endParaRPr lang="en-US" sz="24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16" y="1676399"/>
            <a:ext cx="1140884" cy="251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3CBCBE-A25A-4FA2-A7F3-17B851D517F6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General of FE programs</a:t>
            </a:r>
            <a:endParaRPr lang="en-US" sz="30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682842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90346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5850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522D80-0882-4A93-AD49-CA096E9BC243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0" name="Date Placeholder 1"/>
          <p:cNvSpPr txBox="1">
            <a:spLocks/>
          </p:cNvSpPr>
          <p:nvPr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Garamond" pitchFamily="18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itchFamily="18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sz="1600" smtClean="0"/>
              <a:t>11/30/2012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67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763000" cy="5638800"/>
          </a:xfrm>
        </p:spPr>
        <p:txBody>
          <a:bodyPr>
            <a:noAutofit/>
          </a:bodyPr>
          <a:lstStyle/>
          <a:p>
            <a:endParaRPr lang="de-AT" sz="2400" dirty="0"/>
          </a:p>
          <a:p>
            <a:endParaRPr lang="de-AT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533400"/>
            <a:ext cx="9067800" cy="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" y="0"/>
            <a:ext cx="0" cy="838200"/>
          </a:xfrm>
          <a:prstGeom prst="line">
            <a:avLst/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172200" y="64166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607"/>
            <a:ext cx="5919787" cy="577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676401"/>
            <a:ext cx="107474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105400" y="685800"/>
            <a:ext cx="3810000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de-AT" sz="2400" dirty="0" smtClean="0">
                <a:sym typeface="Symbol"/>
              </a:rPr>
              <a:t> </a:t>
            </a:r>
            <a:endParaRPr lang="de-AT" sz="2400" dirty="0" smtClean="0"/>
          </a:p>
          <a:p>
            <a:pPr fontAlgn="auto">
              <a:spcAft>
                <a:spcPts val="0"/>
              </a:spcAft>
            </a:pPr>
            <a:endParaRPr lang="de-AT" sz="2400" dirty="0" smtClean="0"/>
          </a:p>
          <a:p>
            <a:pPr fontAlgn="auto">
              <a:spcAft>
                <a:spcPts val="0"/>
              </a:spcAft>
            </a:pP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98C01E-1D97-4EA0-B327-E4ED6AD71634}" type="datetime1">
              <a:rPr lang="en-US" smtClean="0"/>
              <a:t>5/13/2019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2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l"/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MATLAB </a:t>
            </a:r>
            <a:r>
              <a:rPr lang="en-US" sz="2400" dirty="0">
                <a:latin typeface="Trebuchet MS" panose="020B0603020202020204" pitchFamily="34" charset="0"/>
              </a:rPr>
              <a:t>is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an interactive, matrix-based system</a:t>
            </a:r>
            <a:r>
              <a:rPr lang="en-US" sz="2400" dirty="0">
                <a:latin typeface="Trebuchet MS" panose="020B0603020202020204" pitchFamily="34" charset="0"/>
              </a:rPr>
              <a:t> for </a:t>
            </a:r>
            <a:r>
              <a:rPr lang="en-US" sz="2400" dirty="0" smtClean="0">
                <a:latin typeface="Trebuchet MS" panose="020B0603020202020204" pitchFamily="34" charset="0"/>
              </a:rPr>
              <a:t>scientific </a:t>
            </a:r>
            <a:r>
              <a:rPr lang="en-US" sz="2400" dirty="0">
                <a:latin typeface="Trebuchet MS" panose="020B0603020202020204" pitchFamily="34" charset="0"/>
              </a:rPr>
              <a:t>and engineering </a:t>
            </a:r>
            <a:r>
              <a:rPr lang="en-US" sz="2400" dirty="0" smtClean="0">
                <a:latin typeface="Trebuchet MS" panose="020B0603020202020204" pitchFamily="34" charset="0"/>
              </a:rPr>
              <a:t>numeric computation </a:t>
            </a:r>
            <a:r>
              <a:rPr lang="en-US" sz="2400" dirty="0">
                <a:latin typeface="Trebuchet MS" panose="020B0603020202020204" pitchFamily="34" charset="0"/>
              </a:rPr>
              <a:t>and visualization.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You </a:t>
            </a:r>
            <a:r>
              <a:rPr lang="en-US" sz="2400" dirty="0">
                <a:latin typeface="Trebuchet MS" panose="020B0603020202020204" pitchFamily="34" charset="0"/>
              </a:rPr>
              <a:t>can solve complex numerical problems in a fraction </a:t>
            </a:r>
            <a:r>
              <a:rPr lang="en-US" sz="2400" dirty="0" smtClean="0">
                <a:latin typeface="Trebuchet MS" panose="020B0603020202020204" pitchFamily="34" charset="0"/>
              </a:rPr>
              <a:t>of the </a:t>
            </a:r>
            <a:r>
              <a:rPr lang="en-US" sz="2400" dirty="0">
                <a:latin typeface="Trebuchet MS" panose="020B0603020202020204" pitchFamily="34" charset="0"/>
              </a:rPr>
              <a:t>time required with a programming language such as Fortran or C.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name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MATLAB</a:t>
            </a:r>
            <a:r>
              <a:rPr lang="en-US" sz="2400" dirty="0" smtClean="0">
                <a:latin typeface="Trebuchet MS" panose="020B0603020202020204" pitchFamily="34" charset="0"/>
              </a:rPr>
              <a:t> is </a:t>
            </a:r>
            <a:r>
              <a:rPr lang="en-US" sz="2400" dirty="0">
                <a:latin typeface="Trebuchet MS" panose="020B0603020202020204" pitchFamily="34" charset="0"/>
              </a:rPr>
              <a:t>derived from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MATrix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LABoratory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Accessing </a:t>
            </a:r>
            <a:r>
              <a:rPr lang="en-US" sz="2400" b="1" dirty="0">
                <a:solidFill>
                  <a:srgbClr val="0000CC"/>
                </a:solidFill>
                <a:latin typeface="Trebuchet MS" panose="020B0603020202020204" pitchFamily="34" charset="0"/>
              </a:rPr>
              <a:t>MATLAB.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On most systems, after logging in one can enter MATLAB with the system </a:t>
            </a:r>
            <a:r>
              <a:rPr lang="en-US" sz="2400" dirty="0" smtClean="0">
                <a:latin typeface="Trebuchet MS" panose="020B0603020202020204" pitchFamily="34" charset="0"/>
              </a:rPr>
              <a:t>command </a:t>
            </a:r>
            <a:r>
              <a:rPr lang="en-US" sz="2400" dirty="0" err="1" smtClean="0">
                <a:latin typeface="Trebuchet MS" panose="020B0603020202020204" pitchFamily="34" charset="0"/>
              </a:rPr>
              <a:t>matlab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and exit MATLAB with the </a:t>
            </a:r>
            <a:r>
              <a:rPr lang="en-US" sz="2400" dirty="0" smtClean="0">
                <a:latin typeface="Trebuchet MS" panose="020B0603020202020204" pitchFamily="34" charset="0"/>
              </a:rPr>
              <a:t>MATLAB command </a:t>
            </a:r>
            <a:r>
              <a:rPr lang="en-US" sz="2400" dirty="0">
                <a:latin typeface="Trebuchet MS" panose="020B0603020202020204" pitchFamily="34" charset="0"/>
              </a:rPr>
              <a:t>quit or exit.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endParaRPr lang="de-AT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10C17-E99A-4F1C-AFEC-C4A167074A54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</a:t>
            </a:r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Entering matrices</a:t>
            </a:r>
          </a:p>
          <a:p>
            <a:pPr marL="0" indent="0">
              <a:buNone/>
            </a:pPr>
            <a:endParaRPr lang="en-US" sz="2400" b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MATLAB works with essentially only one kind of </a:t>
            </a:r>
            <a:r>
              <a:rPr lang="en-US" sz="2400" dirty="0" smtClean="0">
                <a:latin typeface="Trebuchet MS" panose="020B0603020202020204" pitchFamily="34" charset="0"/>
              </a:rPr>
              <a:t>object;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pPr lvl="1"/>
            <a:r>
              <a:rPr lang="en-US" sz="2200" dirty="0" smtClean="0">
                <a:latin typeface="Trebuchet MS" panose="020B0603020202020204" pitchFamily="34" charset="0"/>
              </a:rPr>
              <a:t>a </a:t>
            </a:r>
            <a:r>
              <a:rPr lang="en-US" sz="2200" dirty="0">
                <a:latin typeface="Trebuchet MS" panose="020B0603020202020204" pitchFamily="34" charset="0"/>
              </a:rPr>
              <a:t>rectangular </a:t>
            </a:r>
            <a:r>
              <a:rPr lang="en-US" sz="2200" dirty="0" smtClean="0">
                <a:latin typeface="Trebuchet MS" panose="020B0603020202020204" pitchFamily="34" charset="0"/>
              </a:rPr>
              <a:t>numerical matrix </a:t>
            </a:r>
            <a:r>
              <a:rPr lang="en-US" sz="2200" dirty="0">
                <a:latin typeface="Trebuchet MS" panose="020B0603020202020204" pitchFamily="34" charset="0"/>
              </a:rPr>
              <a:t>with possibly complex </a:t>
            </a:r>
            <a:r>
              <a:rPr lang="en-US" sz="2200" dirty="0" smtClean="0">
                <a:latin typeface="Trebuchet MS" panose="020B0603020202020204" pitchFamily="34" charset="0"/>
              </a:rPr>
              <a:t>entries </a:t>
            </a:r>
          </a:p>
          <a:p>
            <a:pPr lvl="1"/>
            <a:r>
              <a:rPr lang="en-US" sz="2200" dirty="0" smtClean="0">
                <a:latin typeface="Trebuchet MS" panose="020B0603020202020204" pitchFamily="34" charset="0"/>
              </a:rPr>
              <a:t>all </a:t>
            </a:r>
            <a:r>
              <a:rPr lang="en-US" sz="2200" dirty="0" smtClean="0">
                <a:latin typeface="Trebuchet MS" panose="020B0603020202020204" pitchFamily="34" charset="0"/>
              </a:rPr>
              <a:t>variables represent </a:t>
            </a:r>
            <a:r>
              <a:rPr lang="en-US" sz="2200" dirty="0">
                <a:latin typeface="Trebuchet MS" panose="020B0603020202020204" pitchFamily="34" charset="0"/>
              </a:rPr>
              <a:t>matrices. </a:t>
            </a:r>
            <a:endParaRPr lang="en-US" sz="22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In </a:t>
            </a:r>
            <a:r>
              <a:rPr lang="en-US" sz="2400" dirty="0">
                <a:latin typeface="Trebuchet MS" panose="020B0603020202020204" pitchFamily="34" charset="0"/>
              </a:rPr>
              <a:t>some situations</a:t>
            </a:r>
            <a:r>
              <a:rPr lang="en-US" sz="2400" dirty="0" smtClean="0">
                <a:latin typeface="Trebuchet MS" panose="020B0603020202020204" pitchFamily="34" charset="0"/>
              </a:rPr>
              <a:t>, </a:t>
            </a:r>
            <a:r>
              <a:rPr lang="en-US" sz="2400" dirty="0">
                <a:latin typeface="Trebuchet MS" panose="020B0603020202020204" pitchFamily="34" charset="0"/>
              </a:rPr>
              <a:t>1-by-1 matrices are </a:t>
            </a:r>
            <a:r>
              <a:rPr lang="en-US" sz="2400" dirty="0" smtClean="0">
                <a:latin typeface="Trebuchet MS" panose="020B0603020202020204" pitchFamily="34" charset="0"/>
              </a:rPr>
              <a:t>interpreted </a:t>
            </a:r>
            <a:r>
              <a:rPr lang="en-US" sz="2400" dirty="0">
                <a:latin typeface="Trebuchet MS" panose="020B0603020202020204" pitchFamily="34" charset="0"/>
              </a:rPr>
              <a:t>as scalars and matrices with only one row or one </a:t>
            </a:r>
            <a:r>
              <a:rPr lang="en-US" sz="2400" dirty="0" smtClean="0">
                <a:latin typeface="Trebuchet MS" panose="020B0603020202020204" pitchFamily="34" charset="0"/>
              </a:rPr>
              <a:t>column are </a:t>
            </a:r>
            <a:r>
              <a:rPr lang="en-US" sz="2400" dirty="0">
                <a:latin typeface="Trebuchet MS" panose="020B0603020202020204" pitchFamily="34" charset="0"/>
              </a:rPr>
              <a:t>interpreted as vectors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  <a:endParaRPr lang="en-US" sz="2400" dirty="0">
              <a:latin typeface="Trebuchet MS" panose="020B0603020202020204" pitchFamily="34" charset="0"/>
            </a:endParaRPr>
          </a:p>
          <a:p>
            <a:endParaRPr lang="de-AT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10C17-E99A-4F1C-AFEC-C4A167074A54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</a:t>
            </a:r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Matrices </a:t>
            </a:r>
            <a:r>
              <a:rPr lang="en-US" sz="2400" dirty="0">
                <a:latin typeface="Trebuchet MS" panose="020B0603020202020204" pitchFamily="34" charset="0"/>
              </a:rPr>
              <a:t>can be introduced into MATLAB in several </a:t>
            </a:r>
            <a:r>
              <a:rPr lang="en-US" sz="2400" dirty="0" smtClean="0">
                <a:latin typeface="Trebuchet MS" panose="020B0603020202020204" pitchFamily="34" charset="0"/>
              </a:rPr>
              <a:t>different </a:t>
            </a:r>
            <a:r>
              <a:rPr lang="en-US" sz="2400" dirty="0">
                <a:latin typeface="Trebuchet MS" panose="020B0603020202020204" pitchFamily="34" charset="0"/>
              </a:rPr>
              <a:t>ways: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rebuchet MS" panose="020B0603020202020204" pitchFamily="34" charset="0"/>
              </a:rPr>
              <a:t>Entered </a:t>
            </a:r>
            <a:r>
              <a:rPr lang="en-US" sz="2400" dirty="0">
                <a:latin typeface="Trebuchet MS" panose="020B0603020202020204" pitchFamily="34" charset="0"/>
              </a:rPr>
              <a:t>by an explicit list of </a:t>
            </a:r>
            <a:r>
              <a:rPr lang="en-US" sz="2400" dirty="0" smtClean="0">
                <a:latin typeface="Trebuchet MS" panose="020B0603020202020204" pitchFamily="34" charset="0"/>
              </a:rPr>
              <a:t>elements,</a:t>
            </a:r>
            <a:endParaRPr lang="en-US" sz="2400" dirty="0">
              <a:latin typeface="Trebuchet MS" panose="020B0603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rebuchet MS" panose="020B0603020202020204" pitchFamily="34" charset="0"/>
              </a:rPr>
              <a:t>Generated </a:t>
            </a:r>
            <a:r>
              <a:rPr lang="en-US" sz="2400" dirty="0">
                <a:latin typeface="Trebuchet MS" panose="020B0603020202020204" pitchFamily="34" charset="0"/>
              </a:rPr>
              <a:t>by built-in statements and functions,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 smtClean="0">
                <a:latin typeface="Trebuchet MS" panose="020B0603020202020204" pitchFamily="34" charset="0"/>
              </a:rPr>
              <a:t>Loaded </a:t>
            </a:r>
            <a:r>
              <a:rPr lang="en-US" sz="2400" dirty="0">
                <a:latin typeface="Trebuchet MS" panose="020B0603020202020204" pitchFamily="34" charset="0"/>
              </a:rPr>
              <a:t>from external data </a:t>
            </a:r>
            <a:r>
              <a:rPr lang="en-US" sz="2400" dirty="0" smtClean="0">
                <a:latin typeface="Trebuchet MS" panose="020B0603020202020204" pitchFamily="34" charset="0"/>
              </a:rPr>
              <a:t> files </a:t>
            </a:r>
            <a:r>
              <a:rPr lang="en-US" sz="2400" dirty="0">
                <a:latin typeface="Trebuchet MS" panose="020B0603020202020204" pitchFamily="34" charset="0"/>
              </a:rPr>
              <a:t>or applications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Ele</a:t>
            </a:r>
            <a:r>
              <a:rPr lang="en-US" sz="2400" dirty="0" smtClean="0">
                <a:latin typeface="Trebuchet MS" panose="020B0603020202020204" pitchFamily="34" charset="0"/>
              </a:rPr>
              <a:t>ments separators may </a:t>
            </a:r>
            <a:r>
              <a:rPr lang="en-US" sz="2400" dirty="0">
                <a:latin typeface="Trebuchet MS" panose="020B0603020202020204" pitchFamily="34" charset="0"/>
              </a:rPr>
              <a:t>be </a:t>
            </a:r>
            <a:r>
              <a:rPr lang="en-US" sz="2400" b="1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commas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as well as </a:t>
            </a:r>
            <a:r>
              <a:rPr lang="en-US" sz="2400" b="1" i="1" dirty="0">
                <a:solidFill>
                  <a:srgbClr val="0000CC"/>
                </a:solidFill>
                <a:latin typeface="Trebuchet MS" panose="020B0603020202020204" pitchFamily="34" charset="0"/>
              </a:rPr>
              <a:t>a </a:t>
            </a:r>
            <a:r>
              <a:rPr lang="en-US" sz="2400" b="1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blank space</a:t>
            </a:r>
            <a:r>
              <a:rPr lang="en-US" sz="2400" dirty="0" smtClean="0">
                <a:latin typeface="Trebuchet MS" panose="020B0603020202020204" pitchFamily="34" charset="0"/>
              </a:rPr>
              <a:t>. 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Caution is required when </a:t>
            </a:r>
            <a:r>
              <a:rPr lang="en-US" sz="2400" dirty="0">
                <a:latin typeface="Trebuchet MS" panose="020B0603020202020204" pitchFamily="34" charset="0"/>
              </a:rPr>
              <a:t>listing </a:t>
            </a:r>
            <a:r>
              <a:rPr lang="en-US" sz="2400" dirty="0" smtClean="0">
                <a:latin typeface="Trebuchet MS" panose="020B0603020202020204" pitchFamily="34" charset="0"/>
              </a:rPr>
              <a:t>a number </a:t>
            </a:r>
            <a:r>
              <a:rPr lang="en-US" sz="2400" dirty="0">
                <a:latin typeface="Trebuchet MS" panose="020B0603020202020204" pitchFamily="34" charset="0"/>
              </a:rPr>
              <a:t>in exponential </a:t>
            </a:r>
            <a:r>
              <a:rPr lang="en-US" sz="2400" dirty="0" smtClean="0">
                <a:latin typeface="Trebuchet MS" panose="020B0603020202020204" pitchFamily="34" charset="0"/>
              </a:rPr>
              <a:t>form. </a:t>
            </a:r>
            <a:r>
              <a:rPr lang="en-US" sz="2400" dirty="0">
                <a:latin typeface="Trebuchet MS" panose="020B0603020202020204" pitchFamily="34" charset="0"/>
              </a:rPr>
              <a:t>(e.g. </a:t>
            </a:r>
            <a:r>
              <a:rPr lang="en-US" sz="2400" b="1" i="1" dirty="0">
                <a:solidFill>
                  <a:srgbClr val="0000CC"/>
                </a:solidFill>
                <a:latin typeface="Trebuchet MS" panose="020B0603020202020204" pitchFamily="34" charset="0"/>
              </a:rPr>
              <a:t>2.34e-9</a:t>
            </a:r>
            <a:r>
              <a:rPr lang="en-US" sz="2400" dirty="0" smtClean="0">
                <a:latin typeface="Trebuchet MS" panose="020B0603020202020204" pitchFamily="34" charset="0"/>
              </a:rPr>
              <a:t>)</a:t>
            </a:r>
            <a:endParaRPr lang="de-AT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F53351-476F-4F01-B7EA-CD680DA2B1A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rebuchet MS" panose="020B0603020202020204" pitchFamily="34" charset="0"/>
              </a:rPr>
              <a:t>MATLAB allows complex numbers in all its operations and functions</a:t>
            </a:r>
            <a:r>
              <a:rPr lang="en-US" sz="2400" dirty="0" smtClean="0">
                <a:latin typeface="Trebuchet MS" panose="020B0603020202020204" pitchFamily="34" charset="0"/>
              </a:rPr>
              <a:t>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Complex numbers  can be entered in a convenient way as:</a:t>
            </a:r>
            <a:endParaRPr lang="en-US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    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B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[1+5i 2+6i;3+7i 4+8i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]</a:t>
            </a:r>
          </a:p>
          <a:p>
            <a:pPr marL="0" indent="0">
              <a:buNone/>
            </a:pP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When listing complex numbers (e.g.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2+6i</a:t>
            </a:r>
            <a:r>
              <a:rPr lang="en-US" sz="2400" dirty="0">
                <a:latin typeface="Trebuchet MS" panose="020B0603020202020204" pitchFamily="34" charset="0"/>
              </a:rPr>
              <a:t>) in a matrix,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blank spaces </a:t>
            </a:r>
            <a:r>
              <a:rPr lang="en-US" sz="2400" dirty="0">
                <a:latin typeface="Trebuchet MS" panose="020B0603020202020204" pitchFamily="34" charset="0"/>
              </a:rPr>
              <a:t>must be avoided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Either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i</a:t>
            </a:r>
            <a:r>
              <a:rPr lang="en-US" sz="2400" dirty="0">
                <a:latin typeface="Trebuchet MS" panose="020B0603020202020204" pitchFamily="34" charset="0"/>
              </a:rPr>
              <a:t> or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j</a:t>
            </a:r>
            <a:r>
              <a:rPr lang="en-US" sz="2400" dirty="0">
                <a:latin typeface="Trebuchet MS" panose="020B0603020202020204" pitchFamily="34" charset="0"/>
              </a:rPr>
              <a:t> may be used as the imaginary unit. If, however, you use i and j as </a:t>
            </a:r>
            <a:r>
              <a:rPr lang="en-US" sz="2400" dirty="0" smtClean="0">
                <a:latin typeface="Trebuchet MS" panose="020B0603020202020204" pitchFamily="34" charset="0"/>
              </a:rPr>
              <a:t>variables </a:t>
            </a:r>
            <a:r>
              <a:rPr lang="en-US" sz="2400" dirty="0">
                <a:latin typeface="Trebuchet MS" panose="020B0603020202020204" pitchFamily="34" charset="0"/>
              </a:rPr>
              <a:t>and overwrite their values, you may generate a new imaginary </a:t>
            </a:r>
            <a:r>
              <a:rPr lang="en-US" sz="2400" dirty="0" smtClean="0">
                <a:latin typeface="Trebuchet MS" panose="020B0603020202020204" pitchFamily="34" charset="0"/>
              </a:rPr>
              <a:t>unit.</a:t>
            </a:r>
          </a:p>
          <a:p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Matrices can also be generated with a </a:t>
            </a:r>
            <a:r>
              <a:rPr lang="en-US" sz="2400" dirty="0" smtClean="0">
                <a:latin typeface="Trebuchet MS" panose="020B0603020202020204" pitchFamily="34" charset="0"/>
              </a:rPr>
              <a:t>for-loop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FB1B04-105D-449B-924B-5A018E38B9E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</a:t>
            </a:r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2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Matrices </a:t>
            </a:r>
            <a:r>
              <a:rPr lang="en-US" sz="2400" dirty="0">
                <a:latin typeface="Trebuchet MS" panose="020B0603020202020204" pitchFamily="34" charset="0"/>
              </a:rPr>
              <a:t>can also be generated with a </a:t>
            </a:r>
            <a:r>
              <a:rPr lang="en-US" sz="2400" dirty="0" smtClean="0">
                <a:latin typeface="Trebuchet MS" panose="020B0603020202020204" pitchFamily="34" charset="0"/>
              </a:rPr>
              <a:t>for-loop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Individual matrix and vector entries can be referenced with indices inside parentheses in the usual manner.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For example, A(2, 3) denotes the entry in the second row, third column of matrix A and x(3) denotes the third coordinate of vector x. Try it.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A matrix or a vector will only accept positive integers as indices.</a:t>
            </a:r>
            <a:endParaRPr lang="de-AT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FB1B04-105D-449B-924B-5A018E38B9E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</a:t>
            </a:r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</a:t>
            </a:r>
            <a:r>
              <a:rPr lang="de-AT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Matrix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/Array operations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following matrix operations are available in MATLAB:</a:t>
            </a:r>
          </a:p>
          <a:p>
            <a:pPr marL="800100" lvl="2" indent="0" algn="just">
              <a:buNone/>
            </a:pP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+ addition</a:t>
            </a:r>
          </a:p>
          <a:p>
            <a:pPr marL="80010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- subtraction</a:t>
            </a:r>
            <a:endParaRPr lang="en-US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800100" lvl="2" indent="0" algn="just">
              <a:buNone/>
            </a:pP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*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multiplication</a:t>
            </a:r>
          </a:p>
          <a:p>
            <a:pPr marL="800100" lvl="2" indent="0" algn="just">
              <a:buNone/>
            </a:pP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^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power</a:t>
            </a:r>
          </a:p>
          <a:p>
            <a:pPr marL="80010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‘ conjugate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transpose</a:t>
            </a:r>
          </a:p>
          <a:p>
            <a:pPr marL="800100" lvl="2" indent="0" algn="just">
              <a:buNone/>
            </a:pP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\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left division</a:t>
            </a:r>
          </a:p>
          <a:p>
            <a:pPr marL="800100" lvl="2" indent="0" algn="just">
              <a:buNone/>
            </a:pP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/ right division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These matrix operations apply, of course, to scalars (1-by-1 matrices) as well.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If </a:t>
            </a:r>
            <a:r>
              <a:rPr lang="en-US" sz="2400" dirty="0">
                <a:latin typeface="Trebuchet MS" panose="020B0603020202020204" pitchFamily="34" charset="0"/>
              </a:rPr>
              <a:t>the </a:t>
            </a:r>
            <a:r>
              <a:rPr lang="en-US" sz="2400" dirty="0" smtClean="0">
                <a:latin typeface="Trebuchet MS" panose="020B0603020202020204" pitchFamily="34" charset="0"/>
              </a:rPr>
              <a:t>sizes of </a:t>
            </a:r>
            <a:r>
              <a:rPr lang="en-US" sz="2400" dirty="0">
                <a:latin typeface="Trebuchet MS" panose="020B0603020202020204" pitchFamily="34" charset="0"/>
              </a:rPr>
              <a:t>the matrices are incompatible for the matrix operation, an error message will </a:t>
            </a:r>
            <a:r>
              <a:rPr lang="en-US" sz="2400" dirty="0" smtClean="0">
                <a:latin typeface="Trebuchet MS" panose="020B0603020202020204" pitchFamily="34" charset="0"/>
              </a:rPr>
              <a:t>result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5178D6-31FA-4043-A710-2517CD55B7C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98438"/>
            <a:ext cx="845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" matrix </a:t>
            </a:r>
            <a:r>
              <a:rPr lang="en-US" sz="2400" dirty="0">
                <a:latin typeface="Trebuchet MS" panose="020B0603020202020204" pitchFamily="34" charset="0"/>
              </a:rPr>
              <a:t>division" operations deserve special comment.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pPr lvl="1"/>
            <a:r>
              <a:rPr lang="en-US" sz="2200" dirty="0" smtClean="0">
                <a:latin typeface="Trebuchet MS" panose="020B0603020202020204" pitchFamily="34" charset="0"/>
              </a:rPr>
              <a:t>If </a:t>
            </a:r>
            <a:r>
              <a:rPr lang="en-US" sz="2200" dirty="0">
                <a:latin typeface="Trebuchet MS" panose="020B0603020202020204" pitchFamily="34" charset="0"/>
              </a:rPr>
              <a:t>A is an invertible </a:t>
            </a:r>
            <a:r>
              <a:rPr lang="en-US" sz="2200" dirty="0" smtClean="0">
                <a:latin typeface="Trebuchet MS" panose="020B0603020202020204" pitchFamily="34" charset="0"/>
              </a:rPr>
              <a:t>square matrix </a:t>
            </a:r>
            <a:r>
              <a:rPr lang="en-US" sz="2200" dirty="0">
                <a:latin typeface="Trebuchet MS" panose="020B0603020202020204" pitchFamily="34" charset="0"/>
              </a:rPr>
              <a:t>and b is a compatible column, resp. row, vector, </a:t>
            </a:r>
            <a:r>
              <a:rPr lang="en-US" sz="2200" dirty="0" smtClean="0">
                <a:latin typeface="Trebuchet MS" panose="020B0603020202020204" pitchFamily="34" charset="0"/>
              </a:rPr>
              <a:t>then x </a:t>
            </a:r>
            <a:r>
              <a:rPr lang="en-US" sz="2200" dirty="0">
                <a:latin typeface="Trebuchet MS" panose="020B0603020202020204" pitchFamily="34" charset="0"/>
              </a:rPr>
              <a:t>= </a:t>
            </a:r>
            <a:r>
              <a:rPr lang="en-US" sz="2200" dirty="0" smtClean="0">
                <a:latin typeface="Trebuchet MS" panose="020B0603020202020204" pitchFamily="34" charset="0"/>
              </a:rPr>
              <a:t>A/b </a:t>
            </a:r>
            <a:r>
              <a:rPr lang="en-US" sz="2200" dirty="0">
                <a:latin typeface="Trebuchet MS" panose="020B0603020202020204" pitchFamily="34" charset="0"/>
              </a:rPr>
              <a:t>is the solution of </a:t>
            </a:r>
            <a:r>
              <a:rPr lang="en-US" sz="2200" dirty="0" smtClean="0">
                <a:latin typeface="Trebuchet MS" panose="020B0603020202020204" pitchFamily="34" charset="0"/>
              </a:rPr>
              <a:t>A*x </a:t>
            </a:r>
            <a:r>
              <a:rPr lang="en-US" sz="2200" dirty="0">
                <a:latin typeface="Trebuchet MS" panose="020B0603020202020204" pitchFamily="34" charset="0"/>
              </a:rPr>
              <a:t>= b and, resp</a:t>
            </a:r>
            <a:r>
              <a:rPr lang="en-US" sz="2200" dirty="0" smtClean="0">
                <a:latin typeface="Trebuchet MS" panose="020B0603020202020204" pitchFamily="34" charset="0"/>
              </a:rPr>
              <a:t>., x </a:t>
            </a:r>
            <a:r>
              <a:rPr lang="en-US" sz="2200" dirty="0">
                <a:latin typeface="Trebuchet MS" panose="020B0603020202020204" pitchFamily="34" charset="0"/>
              </a:rPr>
              <a:t>= </a:t>
            </a:r>
            <a:r>
              <a:rPr lang="en-US" sz="2200" dirty="0" smtClean="0">
                <a:latin typeface="Trebuchet MS" panose="020B0603020202020204" pitchFamily="34" charset="0"/>
              </a:rPr>
              <a:t>b\A </a:t>
            </a:r>
            <a:r>
              <a:rPr lang="en-US" sz="2200" dirty="0">
                <a:latin typeface="Trebuchet MS" panose="020B0603020202020204" pitchFamily="34" charset="0"/>
              </a:rPr>
              <a:t>is the solution of x </a:t>
            </a:r>
            <a:r>
              <a:rPr lang="en-US" sz="2200" dirty="0" smtClean="0">
                <a:latin typeface="Trebuchet MS" panose="020B0603020202020204" pitchFamily="34" charset="0"/>
              </a:rPr>
              <a:t>* </a:t>
            </a:r>
            <a:r>
              <a:rPr lang="en-US" sz="2200" dirty="0">
                <a:latin typeface="Trebuchet MS" panose="020B0603020202020204" pitchFamily="34" charset="0"/>
              </a:rPr>
              <a:t>A = b.</a:t>
            </a:r>
          </a:p>
          <a:p>
            <a:endParaRPr lang="de-AT" sz="24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Array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operations.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The matrix operations of addition and subtraction already operate entry-wise but </a:t>
            </a:r>
            <a:r>
              <a:rPr lang="en-US" sz="2400" dirty="0" smtClean="0">
                <a:latin typeface="Trebuchet MS" panose="020B0603020202020204" pitchFamily="34" charset="0"/>
              </a:rPr>
              <a:t>…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It </a:t>
            </a:r>
            <a:r>
              <a:rPr lang="en-US" sz="2400" dirty="0">
                <a:latin typeface="Trebuchet MS" panose="020B0603020202020204" pitchFamily="34" charset="0"/>
              </a:rPr>
              <a:t>is </a:t>
            </a:r>
            <a:r>
              <a:rPr lang="en-US" sz="2400" dirty="0" smtClean="0">
                <a:latin typeface="Trebuchet MS" panose="020B0603020202020204" pitchFamily="34" charset="0"/>
              </a:rPr>
              <a:t>important </a:t>
            </a:r>
            <a:r>
              <a:rPr lang="en-US" sz="2400" dirty="0">
                <a:latin typeface="Trebuchet MS" panose="020B0603020202020204" pitchFamily="34" charset="0"/>
              </a:rPr>
              <a:t>to observe that </a:t>
            </a:r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other operations,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*, ^, /,  and \,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can be made to </a:t>
            </a:r>
            <a:r>
              <a:rPr lang="en-US" sz="2400" dirty="0" smtClean="0">
                <a:latin typeface="Trebuchet MS" panose="020B0603020202020204" pitchFamily="34" charset="0"/>
              </a:rPr>
              <a:t>operate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entry-wise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>
                <a:latin typeface="Trebuchet MS" panose="020B0603020202020204" pitchFamily="34" charset="0"/>
              </a:rPr>
              <a:t>by preceding them by a period.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For </a:t>
            </a:r>
            <a:r>
              <a:rPr lang="en-US" sz="2400" dirty="0">
                <a:latin typeface="Trebuchet MS" panose="020B0603020202020204" pitchFamily="34" charset="0"/>
              </a:rPr>
              <a:t>example, either [1,2,3,4].*[1,2,3,4</a:t>
            </a:r>
            <a:r>
              <a:rPr lang="en-US" sz="2400" dirty="0" smtClean="0">
                <a:latin typeface="Trebuchet MS" panose="020B0603020202020204" pitchFamily="34" charset="0"/>
              </a:rPr>
              <a:t>] or </a:t>
            </a:r>
            <a:r>
              <a:rPr lang="en-US" sz="2400" dirty="0">
                <a:latin typeface="Trebuchet MS" panose="020B0603020202020204" pitchFamily="34" charset="0"/>
              </a:rPr>
              <a:t>[1,2,3,4</a:t>
            </a:r>
            <a:r>
              <a:rPr lang="en-US" sz="2400" dirty="0" smtClean="0">
                <a:latin typeface="Trebuchet MS" panose="020B0603020202020204" pitchFamily="34" charset="0"/>
              </a:rPr>
              <a:t>].^ </a:t>
            </a:r>
            <a:r>
              <a:rPr lang="en-US" sz="2400" dirty="0">
                <a:latin typeface="Trebuchet MS" panose="020B0603020202020204" pitchFamily="34" charset="0"/>
              </a:rPr>
              <a:t>2 </a:t>
            </a:r>
            <a:r>
              <a:rPr lang="en-US" sz="2400" dirty="0" smtClean="0">
                <a:latin typeface="Trebuchet MS" panose="020B0603020202020204" pitchFamily="34" charset="0"/>
              </a:rPr>
              <a:t>will... </a:t>
            </a:r>
            <a:endParaRPr lang="de-AT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5136C9-3B9F-44F8-BA25-B1CB2045B69B}" type="datetime1">
              <a:rPr lang="en-US" smtClean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Statements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, expressions, and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variables</a:t>
            </a:r>
          </a:p>
          <a:p>
            <a:r>
              <a:rPr lang="en-US" sz="2400" dirty="0" smtClean="0">
                <a:latin typeface="Trebuchet MS" panose="020B0603020202020204" pitchFamily="34" charset="0"/>
              </a:rPr>
              <a:t>MATLAB </a:t>
            </a:r>
            <a:r>
              <a:rPr lang="en-US" sz="2400" dirty="0">
                <a:latin typeface="Trebuchet MS" panose="020B0603020202020204" pitchFamily="34" charset="0"/>
              </a:rPr>
              <a:t>is an expression language; the expressions you type are interpreted </a:t>
            </a:r>
            <a:r>
              <a:rPr lang="en-US" sz="2400" dirty="0" smtClean="0">
                <a:latin typeface="Trebuchet MS" panose="020B0603020202020204" pitchFamily="34" charset="0"/>
              </a:rPr>
              <a:t>and evaluated</a:t>
            </a:r>
            <a:r>
              <a:rPr lang="en-US" sz="2400" dirty="0">
                <a:latin typeface="Trebuchet MS" panose="020B0603020202020204" pitchFamily="34" charset="0"/>
              </a:rPr>
              <a:t>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MATLAB </a:t>
            </a:r>
            <a:r>
              <a:rPr lang="en-US" sz="2400" dirty="0">
                <a:latin typeface="Trebuchet MS" panose="020B0603020202020204" pitchFamily="34" charset="0"/>
              </a:rPr>
              <a:t>statements are usually of the </a:t>
            </a:r>
            <a:r>
              <a:rPr lang="en-US" sz="2400" dirty="0" smtClean="0">
                <a:latin typeface="Trebuchet MS" panose="020B0603020202020204" pitchFamily="34" charset="0"/>
              </a:rPr>
              <a:t>form:</a:t>
            </a:r>
            <a:endParaRPr lang="en-US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variable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= expression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,</a:t>
            </a:r>
            <a:r>
              <a:rPr lang="en-US" sz="2400" dirty="0">
                <a:latin typeface="Trebuchet MS" panose="020B0603020202020204" pitchFamily="34" charset="0"/>
              </a:rPr>
              <a:t> or </a:t>
            </a:r>
            <a:r>
              <a:rPr lang="en-US" sz="2400" dirty="0" smtClean="0">
                <a:latin typeface="Trebuchet MS" panose="020B0603020202020204" pitchFamily="34" charset="0"/>
              </a:rPr>
              <a:t>simply </a:t>
            </a:r>
          </a:p>
          <a:p>
            <a:pPr marL="0" indent="0">
              <a:buNone/>
            </a:pPr>
            <a:r>
              <a:rPr lang="en-US" sz="2400" i="1" dirty="0"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latin typeface="Trebuchet MS" panose="020B0603020202020204" pitchFamily="34" charset="0"/>
              </a:rPr>
              <a:t>    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expression</a:t>
            </a:r>
          </a:p>
          <a:p>
            <a:pPr marL="0" indent="0">
              <a:buNone/>
            </a:pPr>
            <a:endParaRPr lang="en-US" sz="2400" i="1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Expressions are usually composed from operators, functions, and variable names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Evaluation </a:t>
            </a:r>
            <a:r>
              <a:rPr lang="en-US" sz="2400" dirty="0">
                <a:latin typeface="Trebuchet MS" panose="020B0603020202020204" pitchFamily="34" charset="0"/>
              </a:rPr>
              <a:t>of the expression produces a matrix, which is then displayed on the screen </a:t>
            </a:r>
            <a:r>
              <a:rPr lang="en-US" sz="2400" dirty="0" smtClean="0">
                <a:latin typeface="Trebuchet MS" panose="020B0603020202020204" pitchFamily="34" charset="0"/>
              </a:rPr>
              <a:t>and assigned </a:t>
            </a:r>
            <a:r>
              <a:rPr lang="en-US" sz="2400" dirty="0">
                <a:latin typeface="Trebuchet MS" panose="020B0603020202020204" pitchFamily="34" charset="0"/>
              </a:rPr>
              <a:t>to the variable for future use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9BCE00-1E46-44EE-B54C-BB5F6F8EFCA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If </a:t>
            </a:r>
            <a:r>
              <a:rPr lang="en-US" sz="2400" dirty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variable name </a:t>
            </a:r>
            <a:r>
              <a:rPr lang="en-US" sz="2400" dirty="0">
                <a:latin typeface="Trebuchet MS" panose="020B0603020202020204" pitchFamily="34" charset="0"/>
              </a:rPr>
              <a:t>and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sign </a:t>
            </a:r>
            <a:r>
              <a:rPr lang="en-US" sz="2400" dirty="0">
                <a:latin typeface="Trebuchet MS" panose="020B0603020202020204" pitchFamily="34" charset="0"/>
              </a:rPr>
              <a:t>are omitted, </a:t>
            </a:r>
            <a:r>
              <a:rPr lang="en-US" sz="2400" dirty="0" smtClean="0">
                <a:latin typeface="Trebuchet MS" panose="020B0603020202020204" pitchFamily="34" charset="0"/>
              </a:rPr>
              <a:t>…</a:t>
            </a:r>
          </a:p>
          <a:p>
            <a:endParaRPr lang="en-US" sz="22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Several </a:t>
            </a:r>
            <a:r>
              <a:rPr lang="en-US" sz="2400" dirty="0">
                <a:latin typeface="Trebuchet MS" panose="020B0603020202020204" pitchFamily="34" charset="0"/>
              </a:rPr>
              <a:t>statements can be placed on a single line if separated by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commas or semicolons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If the last character of a statement is a semicolon, the printing is suppressed, but the assignment is carried out.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This </a:t>
            </a:r>
            <a:r>
              <a:rPr lang="en-US" sz="2400" dirty="0">
                <a:latin typeface="Trebuchet MS" panose="020B0603020202020204" pitchFamily="34" charset="0"/>
              </a:rPr>
              <a:t>is essential in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suppressing unwanted printing of intermediate results</a:t>
            </a:r>
            <a:r>
              <a:rPr lang="en-US" sz="2400" dirty="0">
                <a:latin typeface="Trebuchet MS" panose="020B0603020202020204" pitchFamily="34" charset="0"/>
              </a:rPr>
              <a:t>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9BCE00-1E46-44EE-B54C-BB5F6F8EFCA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General Overview</a:t>
            </a:r>
            <a:endParaRPr lang="en-US" sz="30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" y="685800"/>
            <a:ext cx="90331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8" y="685800"/>
            <a:ext cx="9033112" cy="347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8B7194-45BD-4625-8EED-BB1681056C6E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MATLAB </a:t>
            </a:r>
            <a:r>
              <a:rPr lang="en-US" sz="2400" dirty="0">
                <a:latin typeface="Trebuchet MS" panose="020B0603020202020204" pitchFamily="34" charset="0"/>
              </a:rPr>
              <a:t>is case-sensitive in the names of commands, functions, and variables.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List </a:t>
            </a:r>
            <a:r>
              <a:rPr lang="en-US" sz="2400" dirty="0">
                <a:latin typeface="Trebuchet MS" panose="020B0603020202020204" pitchFamily="34" charset="0"/>
              </a:rPr>
              <a:t>of variables currently in the </a:t>
            </a:r>
            <a:r>
              <a:rPr lang="en-US" sz="2400" dirty="0" smtClean="0">
                <a:latin typeface="Trebuchet MS" panose="020B0603020202020204" pitchFamily="34" charset="0"/>
              </a:rPr>
              <a:t>workspace can be…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who</a:t>
            </a:r>
            <a:r>
              <a:rPr lang="en-US" sz="2400" dirty="0">
                <a:latin typeface="Trebuchet MS" panose="020B0603020202020204" pitchFamily="34" charset="0"/>
              </a:rPr>
              <a:t> (or </a:t>
            </a:r>
            <a:r>
              <a:rPr lang="en-US" sz="2400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whos</a:t>
            </a:r>
            <a:r>
              <a:rPr lang="en-US" sz="2400" dirty="0" smtClean="0">
                <a:latin typeface="Trebuchet MS" panose="020B0603020202020204" pitchFamily="34" charset="0"/>
              </a:rPr>
              <a:t>). 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A </a:t>
            </a:r>
            <a:r>
              <a:rPr lang="en-US" sz="2400" dirty="0" smtClean="0">
                <a:latin typeface="Trebuchet MS" panose="020B0603020202020204" pitchFamily="34" charset="0"/>
              </a:rPr>
              <a:t>variable </a:t>
            </a:r>
            <a:r>
              <a:rPr lang="en-US" sz="2400" dirty="0">
                <a:latin typeface="Trebuchet MS" panose="020B0603020202020204" pitchFamily="34" charset="0"/>
              </a:rPr>
              <a:t>can be cleared from the workspace with the command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clear </a:t>
            </a: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variablename</a:t>
            </a:r>
            <a:r>
              <a:rPr lang="en-US" sz="2400" dirty="0">
                <a:latin typeface="Trebuchet MS" panose="020B0603020202020204" pitchFamily="34" charset="0"/>
              </a:rPr>
              <a:t>. </a:t>
            </a:r>
            <a:r>
              <a:rPr lang="en-US" sz="2400" dirty="0" smtClean="0">
                <a:latin typeface="Trebuchet MS" panose="020B0603020202020204" pitchFamily="34" charset="0"/>
              </a:rPr>
              <a:t>The command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clear </a:t>
            </a:r>
            <a:r>
              <a:rPr lang="en-US" sz="2400" dirty="0">
                <a:latin typeface="Trebuchet MS" panose="020B0603020202020204" pitchFamily="34" charset="0"/>
              </a:rPr>
              <a:t>alone will clear all nonpermanent variables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permanent variable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eps</a:t>
            </a:r>
            <a:r>
              <a:rPr lang="en-US" sz="2400" dirty="0">
                <a:latin typeface="Trebuchet MS" panose="020B0603020202020204" pitchFamily="34" charset="0"/>
              </a:rPr>
              <a:t> (epsilon) gives the machine </a:t>
            </a:r>
            <a:r>
              <a:rPr lang="en-US" sz="2400" dirty="0" smtClean="0">
                <a:latin typeface="Trebuchet MS" panose="020B0603020202020204" pitchFamily="34" charset="0"/>
              </a:rPr>
              <a:t>unit  round-off about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10E-16</a:t>
            </a:r>
            <a:r>
              <a:rPr lang="en-US" sz="2400" dirty="0" smtClean="0">
                <a:latin typeface="Trebuchet MS" panose="020B0603020202020204" pitchFamily="34" charset="0"/>
              </a:rPr>
              <a:t> on most </a:t>
            </a:r>
            <a:r>
              <a:rPr lang="en-US" sz="2400" dirty="0">
                <a:latin typeface="Trebuchet MS" panose="020B0603020202020204" pitchFamily="34" charset="0"/>
              </a:rPr>
              <a:t>machines. </a:t>
            </a:r>
            <a:r>
              <a:rPr lang="en-US" sz="2400" dirty="0" smtClean="0">
                <a:latin typeface="Trebuchet MS" panose="020B0603020202020204" pitchFamily="34" charset="0"/>
              </a:rPr>
              <a:t>(for convergence)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A runaway display or computation can be </a:t>
            </a:r>
            <a:r>
              <a:rPr lang="en-US" sz="2400" dirty="0" smtClean="0">
                <a:latin typeface="Trebuchet MS" panose="020B0603020202020204" pitchFamily="34" charset="0"/>
              </a:rPr>
              <a:t>stopped...</a:t>
            </a:r>
            <a:endParaRPr lang="en-US" sz="2400" dirty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2507F6-6489-4FB3-BE42-976FEF084E5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3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Matrix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building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functions</a:t>
            </a:r>
          </a:p>
          <a:p>
            <a:pPr marL="0" indent="0">
              <a:buNone/>
            </a:pP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Some important convenient </a:t>
            </a:r>
            <a:r>
              <a:rPr lang="en-US" sz="2400" dirty="0">
                <a:latin typeface="Trebuchet MS" panose="020B0603020202020204" pitchFamily="34" charset="0"/>
              </a:rPr>
              <a:t>matrix building functions </a:t>
            </a:r>
            <a:r>
              <a:rPr lang="en-US" sz="2400" dirty="0" smtClean="0">
                <a:latin typeface="Trebuchet MS" panose="020B0603020202020204" pitchFamily="34" charset="0"/>
              </a:rPr>
              <a:t>are: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FF"/>
                </a:solidFill>
                <a:latin typeface="Trebuchet MS" panose="020B0603020202020204" pitchFamily="34" charset="0"/>
              </a:rPr>
              <a:t>eye </a:t>
            </a:r>
            <a:r>
              <a:rPr lang="en-US" sz="2400" dirty="0" smtClean="0">
                <a:latin typeface="Trebuchet MS" panose="020B0603020202020204" pitchFamily="34" charset="0"/>
              </a:rPr>
              <a:t>-  </a:t>
            </a:r>
            <a:r>
              <a:rPr lang="en-US" sz="2400" dirty="0" smtClean="0">
                <a:latin typeface="Trebuchet MS" panose="020B0603020202020204" pitchFamily="34" charset="0"/>
              </a:rPr>
              <a:t>  identity </a:t>
            </a:r>
            <a:r>
              <a:rPr lang="en-US" sz="2400" dirty="0">
                <a:latin typeface="Trebuchet MS" panose="020B0603020202020204" pitchFamily="34" charset="0"/>
              </a:rPr>
              <a:t>matrix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00FF"/>
                </a:solidFill>
                <a:latin typeface="Trebuchet MS" panose="020B0603020202020204" pitchFamily="34" charset="0"/>
              </a:rPr>
              <a:t>z</a:t>
            </a:r>
            <a:r>
              <a:rPr lang="en-US" sz="2400" dirty="0" smtClean="0">
                <a:solidFill>
                  <a:srgbClr val="0000FF"/>
                </a:solidFill>
                <a:latin typeface="Trebuchet MS" panose="020B0603020202020204" pitchFamily="34" charset="0"/>
              </a:rPr>
              <a:t>eros</a:t>
            </a:r>
            <a:r>
              <a:rPr lang="en-US" sz="2400" dirty="0" smtClean="0">
                <a:latin typeface="Trebuchet MS" panose="020B0603020202020204" pitchFamily="34" charset="0"/>
              </a:rPr>
              <a:t> - </a:t>
            </a:r>
            <a:r>
              <a:rPr lang="en-US" sz="2400" dirty="0">
                <a:latin typeface="Trebuchet MS" panose="020B0603020202020204" pitchFamily="34" charset="0"/>
              </a:rPr>
              <a:t>matrix of </a:t>
            </a:r>
            <a:r>
              <a:rPr lang="en-US" sz="2400" dirty="0" err="1" smtClean="0">
                <a:latin typeface="Trebuchet MS" panose="020B0603020202020204" pitchFamily="34" charset="0"/>
              </a:rPr>
              <a:t>zeros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de-AT" sz="2400" dirty="0">
                <a:solidFill>
                  <a:srgbClr val="0000FF"/>
                </a:solidFill>
                <a:latin typeface="Trebuchet MS" panose="020B0603020202020204" pitchFamily="34" charset="0"/>
              </a:rPr>
              <a:t>eig </a:t>
            </a:r>
            <a:r>
              <a:rPr lang="de-AT" sz="2400" dirty="0" smtClean="0">
                <a:latin typeface="Trebuchet MS" panose="020B0603020202020204" pitchFamily="34" charset="0"/>
              </a:rPr>
              <a:t>– </a:t>
            </a:r>
            <a:r>
              <a:rPr lang="de-AT" sz="2400" dirty="0" smtClean="0">
                <a:latin typeface="Trebuchet MS" panose="020B0603020202020204" pitchFamily="34" charset="0"/>
              </a:rPr>
              <a:t>   eigenvlaues </a:t>
            </a:r>
            <a:r>
              <a:rPr lang="de-AT" sz="2400" dirty="0" smtClean="0">
                <a:latin typeface="Trebuchet MS" panose="020B0603020202020204" pitchFamily="34" charset="0"/>
              </a:rPr>
              <a:t>of a matrix</a:t>
            </a:r>
          </a:p>
          <a:p>
            <a:pPr marL="457200" lvl="1" indent="0">
              <a:buNone/>
            </a:pPr>
            <a:r>
              <a:rPr lang="de-AT" sz="2400" dirty="0">
                <a:solidFill>
                  <a:srgbClr val="0000FF"/>
                </a:solidFill>
                <a:latin typeface="Trebuchet MS" panose="020B0603020202020204" pitchFamily="34" charset="0"/>
              </a:rPr>
              <a:t>[</a:t>
            </a:r>
            <a:r>
              <a:rPr lang="de-AT" sz="2400" dirty="0" smtClean="0">
                <a:solidFill>
                  <a:srgbClr val="0000FF"/>
                </a:solidFill>
                <a:latin typeface="Trebuchet MS" panose="020B0603020202020204" pitchFamily="34" charset="0"/>
              </a:rPr>
              <a:t>C,D]   </a:t>
            </a:r>
            <a:r>
              <a:rPr lang="de-AT" sz="2400" dirty="0" smtClean="0">
                <a:latin typeface="Trebuchet MS" panose="020B0603020202020204" pitchFamily="34" charset="0"/>
              </a:rPr>
              <a:t>eig(A</a:t>
            </a:r>
            <a:r>
              <a:rPr lang="de-AT" sz="2400" dirty="0" smtClean="0">
                <a:latin typeface="Trebuchet MS" panose="020B0603020202020204" pitchFamily="34" charset="0"/>
              </a:rPr>
              <a:t>)- </a:t>
            </a:r>
            <a:endParaRPr lang="en-US" sz="2400" dirty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0000FF"/>
                </a:solidFill>
                <a:latin typeface="Trebuchet MS" panose="020B0603020202020204" pitchFamily="34" charset="0"/>
              </a:rPr>
              <a:t>o</a:t>
            </a:r>
            <a:r>
              <a:rPr lang="en-US" sz="2400" dirty="0">
                <a:solidFill>
                  <a:srgbClr val="0000FF"/>
                </a:solidFill>
                <a:latin typeface="Trebuchet MS" panose="020B0603020202020204" pitchFamily="34" charset="0"/>
              </a:rPr>
              <a:t>nes</a:t>
            </a:r>
            <a:r>
              <a:rPr lang="en-US" sz="2400" dirty="0" smtClean="0">
                <a:latin typeface="Trebuchet MS" panose="020B0603020202020204" pitchFamily="34" charset="0"/>
              </a:rPr>
              <a:t> -  </a:t>
            </a:r>
            <a:r>
              <a:rPr lang="en-US" sz="2400" dirty="0">
                <a:latin typeface="Trebuchet MS" panose="020B0603020202020204" pitchFamily="34" charset="0"/>
              </a:rPr>
              <a:t>matrix of ones</a:t>
            </a:r>
          </a:p>
          <a:p>
            <a:pPr marL="457200" lvl="1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Trebuchet MS" panose="020B0603020202020204" pitchFamily="34" charset="0"/>
              </a:rPr>
              <a:t>d</a:t>
            </a:r>
            <a:r>
              <a:rPr lang="en-US" sz="2400" dirty="0" err="1">
                <a:solidFill>
                  <a:srgbClr val="0000FF"/>
                </a:solidFill>
                <a:latin typeface="Trebuchet MS" panose="020B0603020202020204" pitchFamily="34" charset="0"/>
              </a:rPr>
              <a:t>iag</a:t>
            </a:r>
            <a:r>
              <a:rPr lang="en-US" sz="2400" dirty="0" smtClean="0">
                <a:latin typeface="Trebuchet MS" panose="020B0603020202020204" pitchFamily="34" charset="0"/>
              </a:rPr>
              <a:t> -  </a:t>
            </a:r>
            <a:r>
              <a:rPr lang="en-US" sz="2400" dirty="0" smtClean="0">
                <a:latin typeface="Trebuchet MS" panose="020B0603020202020204" pitchFamily="34" charset="0"/>
              </a:rPr>
              <a:t>create </a:t>
            </a:r>
            <a:r>
              <a:rPr lang="en-US" sz="2400" dirty="0">
                <a:latin typeface="Trebuchet MS" panose="020B0603020202020204" pitchFamily="34" charset="0"/>
              </a:rPr>
              <a:t>or extract diagonals</a:t>
            </a:r>
          </a:p>
          <a:p>
            <a:pPr marL="457200" lvl="1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Trebuchet MS" panose="020B0603020202020204" pitchFamily="34" charset="0"/>
              </a:rPr>
              <a:t>triu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smtClean="0">
                <a:latin typeface="Trebuchet MS" panose="020B0603020202020204" pitchFamily="34" charset="0"/>
              </a:rPr>
              <a:t>- </a:t>
            </a:r>
            <a:r>
              <a:rPr lang="en-US" sz="2400" dirty="0" smtClean="0">
                <a:latin typeface="Trebuchet MS" panose="020B0603020202020204" pitchFamily="34" charset="0"/>
              </a:rPr>
              <a:t>  upper </a:t>
            </a:r>
            <a:r>
              <a:rPr lang="en-US" sz="2400" dirty="0">
                <a:latin typeface="Trebuchet MS" panose="020B0603020202020204" pitchFamily="34" charset="0"/>
              </a:rPr>
              <a:t>triangular part of a matrix</a:t>
            </a:r>
          </a:p>
          <a:p>
            <a:pPr marL="457200" lvl="1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Trebuchet MS" panose="020B0603020202020204" pitchFamily="34" charset="0"/>
              </a:rPr>
              <a:t>tril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smtClean="0">
                <a:latin typeface="Trebuchet MS" panose="020B0603020202020204" pitchFamily="34" charset="0"/>
              </a:rPr>
              <a:t>- </a:t>
            </a:r>
            <a:r>
              <a:rPr lang="en-US" sz="2400" dirty="0" smtClean="0">
                <a:latin typeface="Trebuchet MS" panose="020B0603020202020204" pitchFamily="34" charset="0"/>
              </a:rPr>
              <a:t>   lower </a:t>
            </a:r>
            <a:r>
              <a:rPr lang="en-US" sz="2400" dirty="0">
                <a:latin typeface="Trebuchet MS" panose="020B0603020202020204" pitchFamily="34" charset="0"/>
              </a:rPr>
              <a:t>triangular part of a </a:t>
            </a:r>
            <a:r>
              <a:rPr lang="en-US" sz="2400" dirty="0" smtClean="0">
                <a:latin typeface="Trebuchet MS" panose="020B0603020202020204" pitchFamily="34" charset="0"/>
              </a:rPr>
              <a:t>matrix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00ACC8-BAFB-4CBF-8639-BDD380DA695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4008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For </a:t>
            </a:r>
            <a:r>
              <a:rPr lang="en-US" sz="2400" dirty="0">
                <a:latin typeface="Trebuchet MS" panose="020B0603020202020204" pitchFamily="34" charset="0"/>
              </a:rPr>
              <a:t>example,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zeros(</a:t>
            </a: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m,n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)</a:t>
            </a:r>
            <a:r>
              <a:rPr lang="en-US" sz="2400" dirty="0">
                <a:latin typeface="Trebuchet MS" panose="020B0603020202020204" pitchFamily="34" charset="0"/>
              </a:rPr>
              <a:t> produces an m-by-n matrix of zeros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zeros(n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) </a:t>
            </a:r>
            <a:r>
              <a:rPr lang="en-US" sz="2400" dirty="0">
                <a:latin typeface="Trebuchet MS" panose="020B0603020202020204" pitchFamily="34" charset="0"/>
              </a:rPr>
              <a:t>produces </a:t>
            </a:r>
            <a:r>
              <a:rPr lang="en-US" sz="2400" dirty="0" smtClean="0">
                <a:latin typeface="Trebuchet MS" panose="020B0603020202020204" pitchFamily="34" charset="0"/>
              </a:rPr>
              <a:t>an n-by-n </a:t>
            </a:r>
            <a:r>
              <a:rPr lang="en-US" sz="2400" dirty="0">
                <a:latin typeface="Trebuchet MS" panose="020B0603020202020204" pitchFamily="34" charset="0"/>
              </a:rPr>
              <a:t>one.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If </a:t>
            </a:r>
            <a:r>
              <a:rPr lang="en-US" sz="2400" dirty="0">
                <a:latin typeface="Trebuchet MS" panose="020B0603020202020204" pitchFamily="34" charset="0"/>
              </a:rPr>
              <a:t>A is a matrix, then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zeros(size(A))</a:t>
            </a:r>
            <a:r>
              <a:rPr lang="en-US" sz="2400" dirty="0">
                <a:latin typeface="Trebuchet MS" panose="020B0603020202020204" pitchFamily="34" charset="0"/>
              </a:rPr>
              <a:t> produces a matrix of zeros having </a:t>
            </a:r>
            <a:r>
              <a:rPr lang="en-US" sz="2400" dirty="0" smtClean="0">
                <a:latin typeface="Trebuchet MS" panose="020B0603020202020204" pitchFamily="34" charset="0"/>
              </a:rPr>
              <a:t>the same </a:t>
            </a:r>
            <a:r>
              <a:rPr lang="en-US" sz="2400" dirty="0">
                <a:latin typeface="Trebuchet MS" panose="020B0603020202020204" pitchFamily="34" charset="0"/>
              </a:rPr>
              <a:t>size as A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If x is a vector, </a:t>
            </a: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diag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(x)</a:t>
            </a:r>
            <a:r>
              <a:rPr lang="en-US" sz="2400" dirty="0">
                <a:latin typeface="Trebuchet MS" panose="020B0603020202020204" pitchFamily="34" charset="0"/>
              </a:rPr>
              <a:t> is the diagonal matrix with x down the </a:t>
            </a:r>
            <a:r>
              <a:rPr lang="en-US" sz="2400" dirty="0" smtClean="0">
                <a:latin typeface="Trebuchet MS" panose="020B0603020202020204" pitchFamily="34" charset="0"/>
              </a:rPr>
              <a:t>diagonal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If </a:t>
            </a:r>
            <a:r>
              <a:rPr lang="en-US" sz="2400" dirty="0">
                <a:latin typeface="Trebuchet MS" panose="020B0603020202020204" pitchFamily="34" charset="0"/>
              </a:rPr>
              <a:t>A is a </a:t>
            </a:r>
            <a:r>
              <a:rPr lang="en-US" sz="2400" dirty="0" smtClean="0">
                <a:latin typeface="Trebuchet MS" panose="020B0603020202020204" pitchFamily="34" charset="0"/>
              </a:rPr>
              <a:t>square matrix</a:t>
            </a:r>
            <a:r>
              <a:rPr lang="en-US" sz="2400" dirty="0">
                <a:latin typeface="Trebuchet MS" panose="020B0603020202020204" pitchFamily="34" charset="0"/>
              </a:rPr>
              <a:t>, then </a:t>
            </a: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diag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(A)</a:t>
            </a:r>
            <a:r>
              <a:rPr lang="en-US" sz="2400" dirty="0">
                <a:latin typeface="Trebuchet MS" panose="020B0603020202020204" pitchFamily="34" charset="0"/>
              </a:rPr>
              <a:t> is a vector consisting of the diagonal of A. What is </a:t>
            </a:r>
            <a:r>
              <a:rPr lang="en-US" sz="2400" dirty="0" err="1">
                <a:latin typeface="Trebuchet MS" panose="020B0603020202020204" pitchFamily="34" charset="0"/>
              </a:rPr>
              <a:t>diag</a:t>
            </a:r>
            <a:r>
              <a:rPr lang="en-US" sz="2400" dirty="0">
                <a:latin typeface="Trebuchet MS" panose="020B0603020202020204" pitchFamily="34" charset="0"/>
              </a:rPr>
              <a:t>(</a:t>
            </a:r>
            <a:r>
              <a:rPr lang="en-US" sz="2400" dirty="0" err="1">
                <a:latin typeface="Trebuchet MS" panose="020B0603020202020204" pitchFamily="34" charset="0"/>
              </a:rPr>
              <a:t>diag</a:t>
            </a:r>
            <a:r>
              <a:rPr lang="en-US" sz="2400" dirty="0">
                <a:latin typeface="Trebuchet MS" panose="020B0603020202020204" pitchFamily="34" charset="0"/>
              </a:rPr>
              <a:t>(A</a:t>
            </a:r>
            <a:r>
              <a:rPr lang="en-US" sz="2400" dirty="0" smtClean="0">
                <a:latin typeface="Trebuchet MS" panose="020B0603020202020204" pitchFamily="34" charset="0"/>
              </a:rPr>
              <a:t>))? Try </a:t>
            </a:r>
            <a:r>
              <a:rPr lang="en-US" sz="2400" dirty="0">
                <a:latin typeface="Trebuchet MS" panose="020B0603020202020204" pitchFamily="34" charset="0"/>
              </a:rPr>
              <a:t>it.</a:t>
            </a:r>
          </a:p>
          <a:p>
            <a:pPr marL="457200" lvl="1" indent="0">
              <a:buNone/>
            </a:pPr>
            <a:endParaRPr lang="en-US" sz="20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00ACC8-BAFB-4CBF-8639-BDD380DA695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Matrices </a:t>
            </a:r>
            <a:r>
              <a:rPr lang="en-US" sz="2400" dirty="0">
                <a:latin typeface="Trebuchet MS" panose="020B0603020202020204" pitchFamily="34" charset="0"/>
              </a:rPr>
              <a:t>can be built from blocks.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For </a:t>
            </a:r>
            <a:r>
              <a:rPr lang="en-US" sz="2400" dirty="0">
                <a:latin typeface="Trebuchet MS" panose="020B0603020202020204" pitchFamily="34" charset="0"/>
              </a:rPr>
              <a:t>example, if A is a 3-by-3 matrix, </a:t>
            </a:r>
            <a:r>
              <a:rPr lang="en-US" sz="2400" dirty="0" smtClean="0">
                <a:latin typeface="Trebuchet MS" panose="020B0603020202020204" pitchFamily="34" charset="0"/>
              </a:rPr>
              <a:t>then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B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= [A, zeros(3,2); zeros(2,3), eye(2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)] </a:t>
            </a:r>
            <a:r>
              <a:rPr lang="en-US" sz="2400" dirty="0" smtClean="0">
                <a:latin typeface="Trebuchet MS" panose="020B0603020202020204" pitchFamily="34" charset="0"/>
              </a:rPr>
              <a:t>will </a:t>
            </a:r>
            <a:r>
              <a:rPr lang="en-US" sz="2400" dirty="0">
                <a:latin typeface="Trebuchet MS" panose="020B0603020202020204" pitchFamily="34" charset="0"/>
              </a:rPr>
              <a:t>build </a:t>
            </a:r>
            <a:r>
              <a:rPr lang="en-US" sz="2400" dirty="0" smtClean="0">
                <a:latin typeface="Trebuchet MS" panose="020B0603020202020204" pitchFamily="34" charset="0"/>
              </a:rPr>
              <a:t>.... </a:t>
            </a:r>
            <a:r>
              <a:rPr lang="en-US" sz="2400" dirty="0">
                <a:latin typeface="Trebuchet MS" panose="020B0603020202020204" pitchFamily="34" charset="0"/>
              </a:rPr>
              <a:t>Try it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de-AT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For, while, if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-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and relations.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In their basic forms, these MATLAB </a:t>
            </a:r>
            <a:r>
              <a:rPr lang="en-US" sz="2400" dirty="0" smtClean="0">
                <a:latin typeface="Trebuchet MS" panose="020B0603020202020204" pitchFamily="34" charset="0"/>
              </a:rPr>
              <a:t>flow </a:t>
            </a:r>
            <a:r>
              <a:rPr lang="en-US" sz="2400" dirty="0">
                <a:latin typeface="Trebuchet MS" panose="020B0603020202020204" pitchFamily="34" charset="0"/>
              </a:rPr>
              <a:t>control statements operate like those in </a:t>
            </a:r>
            <a:r>
              <a:rPr lang="en-US" sz="2400" dirty="0" smtClean="0">
                <a:latin typeface="Trebuchet MS" panose="020B0603020202020204" pitchFamily="34" charset="0"/>
              </a:rPr>
              <a:t>most computer </a:t>
            </a:r>
            <a:r>
              <a:rPr lang="en-US" sz="2400" dirty="0">
                <a:latin typeface="Trebuchet MS" panose="020B0603020202020204" pitchFamily="34" charset="0"/>
              </a:rPr>
              <a:t>languages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For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For example, for a given n, the statement</a:t>
            </a:r>
          </a:p>
          <a:p>
            <a:pPr marL="0" indent="0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     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x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[ ];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for i = 1:n, x=[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x,i^2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], end</a:t>
            </a:r>
          </a:p>
          <a:p>
            <a:pPr marL="0" indent="0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Or</a:t>
            </a:r>
            <a:endParaRPr lang="en-US" sz="2400" dirty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x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[ ];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for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i = 1:n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     x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[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x,i^2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]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end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endParaRPr lang="de-AT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325CBC-1EE0-4849-A383-F0FC95EA518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9144000" cy="6248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statements</a:t>
            </a: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for  i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= 1:m</a:t>
            </a: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for  j 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= 1:n</a:t>
            </a: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H(i</a:t>
            </a:r>
            <a:r>
              <a:rPr lang="en-US" dirty="0">
                <a:solidFill>
                  <a:srgbClr val="0000CC"/>
                </a:solidFill>
                <a:latin typeface="Trebuchet MS" panose="020B0603020202020204" pitchFamily="34" charset="0"/>
              </a:rPr>
              <a:t>, j) = 1/(i+j-1);</a:t>
            </a: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end</a:t>
            </a:r>
            <a:endParaRPr lang="en-US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end</a:t>
            </a:r>
            <a:endParaRPr lang="en-US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85725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H</a:t>
            </a:r>
          </a:p>
          <a:p>
            <a:pPr marL="857250" lvl="2" indent="0" algn="just">
              <a:buNone/>
            </a:pPr>
            <a:endParaRPr lang="en-US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semicolon on </a:t>
            </a:r>
            <a:r>
              <a:rPr lang="en-US" sz="2400" dirty="0" smtClean="0">
                <a:latin typeface="Trebuchet MS" panose="020B0603020202020204" pitchFamily="34" charset="0"/>
              </a:rPr>
              <a:t>the inner </a:t>
            </a:r>
            <a:r>
              <a:rPr lang="en-US" sz="2400" dirty="0">
                <a:latin typeface="Trebuchet MS" panose="020B0603020202020204" pitchFamily="34" charset="0"/>
              </a:rPr>
              <a:t>statement </a:t>
            </a:r>
            <a:r>
              <a:rPr lang="en-US" sz="2400" dirty="0" smtClean="0">
                <a:latin typeface="Trebuchet MS" panose="020B0603020202020204" pitchFamily="34" charset="0"/>
              </a:rPr>
              <a:t>… unwanted </a:t>
            </a:r>
            <a:r>
              <a:rPr lang="en-US" sz="2400" dirty="0">
                <a:latin typeface="Trebuchet MS" panose="020B0603020202020204" pitchFamily="34" charset="0"/>
              </a:rPr>
              <a:t>intermediate results </a:t>
            </a:r>
            <a:r>
              <a:rPr lang="en-US" sz="2400" dirty="0" smtClean="0">
                <a:latin typeface="Trebuchet MS" panose="020B0603020202020204" pitchFamily="34" charset="0"/>
              </a:rPr>
              <a:t>while the </a:t>
            </a:r>
            <a:r>
              <a:rPr lang="en-US" sz="2400" dirty="0">
                <a:latin typeface="Trebuchet MS" panose="020B0603020202020204" pitchFamily="34" charset="0"/>
              </a:rPr>
              <a:t>last H displays the </a:t>
            </a:r>
            <a:r>
              <a:rPr lang="en-US" sz="2400" dirty="0" smtClean="0">
                <a:latin typeface="Trebuchet MS" panose="020B0603020202020204" pitchFamily="34" charset="0"/>
              </a:rPr>
              <a:t>final </a:t>
            </a:r>
            <a:r>
              <a:rPr lang="en-US" sz="2400" dirty="0">
                <a:latin typeface="Trebuchet MS" panose="020B0603020202020204" pitchFamily="34" charset="0"/>
              </a:rPr>
              <a:t>result.</a:t>
            </a:r>
          </a:p>
          <a:p>
            <a:pPr marL="80010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 = 0;</a:t>
            </a:r>
          </a:p>
          <a:p>
            <a:pPr marL="80010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for d = A</a:t>
            </a:r>
          </a:p>
          <a:p>
            <a:pPr marL="800100" lvl="2" indent="0" algn="just">
              <a:buNone/>
            </a:pP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s = s + sum(d);</a:t>
            </a:r>
          </a:p>
          <a:p>
            <a:pPr marL="800100" lvl="2" indent="0" algn="just">
              <a:buNone/>
            </a:pPr>
            <a:r>
              <a:rPr lang="de-AT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</a:t>
            </a:r>
            <a:r>
              <a:rPr lang="en-US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end</a:t>
            </a:r>
            <a:endParaRPr lang="en-US" dirty="0" smtClean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FEB194-DA49-4917-8E5D-FC27A09D938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While</a:t>
            </a:r>
          </a:p>
          <a:p>
            <a:pPr marL="0" indent="0">
              <a:buNone/>
            </a:pP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general form of a while loop is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While </a:t>
            </a:r>
            <a:r>
              <a:rPr lang="en-US" sz="2200" dirty="0">
                <a:solidFill>
                  <a:srgbClr val="0000CC"/>
                </a:solidFill>
                <a:latin typeface="Trebuchet MS" panose="020B0603020202020204" pitchFamily="34" charset="0"/>
              </a:rPr>
              <a:t>relation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</a:t>
            </a: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statements</a:t>
            </a:r>
            <a:endParaRPr lang="en-US" sz="22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End</a:t>
            </a:r>
          </a:p>
          <a:p>
            <a:pPr marL="457200" lvl="1" indent="0">
              <a:buNone/>
            </a:pPr>
            <a:endParaRPr lang="en-US" sz="22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statements will be repeatedly executed as long as the relation remains true. </a:t>
            </a:r>
            <a:r>
              <a:rPr lang="en-US" sz="2400" dirty="0" smtClean="0">
                <a:latin typeface="Trebuchet MS" panose="020B0603020202020204" pitchFamily="34" charset="0"/>
              </a:rPr>
              <a:t>2</a:t>
            </a:r>
            <a:r>
              <a:rPr lang="en-US" sz="2400" baseline="30000" dirty="0" smtClean="0">
                <a:latin typeface="Trebuchet MS" panose="020B0603020202020204" pitchFamily="34" charset="0"/>
              </a:rPr>
              <a:t>n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  <a:r>
              <a:rPr lang="en-US" sz="2400" dirty="0" smtClean="0">
                <a:latin typeface="Trebuchet MS" panose="020B0603020202020204" pitchFamily="34" charset="0"/>
              </a:rPr>
              <a:t>&gt;= </a:t>
            </a:r>
            <a:r>
              <a:rPr lang="en-US" sz="2400" dirty="0" smtClean="0">
                <a:latin typeface="Trebuchet MS" panose="020B0603020202020204" pitchFamily="34" charset="0"/>
              </a:rPr>
              <a:t>a … :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200" dirty="0">
                <a:solidFill>
                  <a:srgbClr val="0000CC"/>
                </a:solidFill>
                <a:latin typeface="Trebuchet MS" panose="020B0603020202020204" pitchFamily="34" charset="0"/>
              </a:rPr>
              <a:t>n = 0;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while 2^n </a:t>
            </a:r>
            <a:r>
              <a:rPr lang="en-US" sz="2200" dirty="0">
                <a:solidFill>
                  <a:srgbClr val="0000CC"/>
                </a:solidFill>
                <a:latin typeface="Trebuchet MS" panose="020B0603020202020204" pitchFamily="34" charset="0"/>
              </a:rPr>
              <a:t>&lt; a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 n </a:t>
            </a:r>
            <a:r>
              <a:rPr lang="en-US" sz="2200" dirty="0">
                <a:solidFill>
                  <a:srgbClr val="0000CC"/>
                </a:solidFill>
                <a:latin typeface="Trebuchet MS" panose="020B0603020202020204" pitchFamily="34" charset="0"/>
              </a:rPr>
              <a:t>= n + 1;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end</a:t>
            </a:r>
            <a:endParaRPr lang="en-US" sz="22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2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n</a:t>
            </a:r>
            <a:endParaRPr lang="en-US" sz="2200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01CE81-1F44-47DE-BE1E-1FA156E8CFA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CC"/>
                </a:solidFill>
              </a:rPr>
              <a:t>If</a:t>
            </a:r>
            <a:endParaRPr lang="en-US" sz="2800" dirty="0">
              <a:solidFill>
                <a:srgbClr val="0000CC"/>
              </a:solidFill>
            </a:endParaRPr>
          </a:p>
          <a:p>
            <a:r>
              <a:rPr lang="en-US" sz="2800" dirty="0"/>
              <a:t>The general form of a simple if statement is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00CC"/>
                </a:solidFill>
              </a:rPr>
              <a:t>if relation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   statements</a:t>
            </a:r>
            <a:endParaRPr lang="en-US" sz="2400" dirty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0000CC"/>
                </a:solidFill>
              </a:rPr>
              <a:t>end</a:t>
            </a:r>
          </a:p>
          <a:p>
            <a:r>
              <a:rPr lang="en-US" sz="2800" dirty="0" smtClean="0"/>
              <a:t>Multiple </a:t>
            </a:r>
            <a:r>
              <a:rPr lang="en-US" sz="2800" dirty="0"/>
              <a:t>branching is </a:t>
            </a:r>
            <a:r>
              <a:rPr lang="en-US" sz="2800" dirty="0" smtClean="0"/>
              <a:t>also possible</a:t>
            </a:r>
            <a:r>
              <a:rPr lang="en-US" sz="2800" dirty="0"/>
              <a:t>, as is illustrated by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0000CC"/>
                </a:solidFill>
              </a:rPr>
              <a:t>if n &lt; 0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  </a:t>
            </a:r>
            <a:r>
              <a:rPr lang="en-US" sz="2400" dirty="0" smtClean="0">
                <a:solidFill>
                  <a:srgbClr val="0000CC"/>
                </a:solidFill>
              </a:rPr>
              <a:t>          number  </a:t>
            </a:r>
            <a:r>
              <a:rPr lang="en-US" sz="2400" dirty="0">
                <a:solidFill>
                  <a:srgbClr val="0000CC"/>
                </a:solidFill>
              </a:rPr>
              <a:t>= </a:t>
            </a:r>
            <a:r>
              <a:rPr lang="en-US" sz="2400" dirty="0" smtClean="0">
                <a:solidFill>
                  <a:srgbClr val="0000CC"/>
                </a:solidFill>
              </a:rPr>
              <a:t>‘</a:t>
            </a:r>
            <a:r>
              <a:rPr lang="en-US" sz="2400" dirty="0" err="1" smtClean="0">
                <a:solidFill>
                  <a:srgbClr val="0000CC"/>
                </a:solidFill>
              </a:rPr>
              <a:t>Negtive</a:t>
            </a:r>
            <a:r>
              <a:rPr lang="en-US" sz="2400" dirty="0" smtClean="0">
                <a:solidFill>
                  <a:srgbClr val="0000CC"/>
                </a:solidFill>
              </a:rPr>
              <a:t>’;</a:t>
            </a:r>
            <a:endParaRPr lang="en-US" sz="2400" dirty="0" smtClean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            </a:t>
            </a:r>
            <a:r>
              <a:rPr lang="en-US" sz="2400" dirty="0" err="1" smtClean="0">
                <a:solidFill>
                  <a:srgbClr val="0000CC"/>
                </a:solidFill>
              </a:rPr>
              <a:t>elseif</a:t>
            </a:r>
            <a:r>
              <a:rPr lang="en-US" sz="2400" dirty="0" smtClean="0">
                <a:solidFill>
                  <a:srgbClr val="0000CC"/>
                </a:solidFill>
              </a:rPr>
              <a:t> </a:t>
            </a:r>
            <a:r>
              <a:rPr lang="en-US" sz="2400" dirty="0">
                <a:solidFill>
                  <a:srgbClr val="0000CC"/>
                </a:solidFill>
              </a:rPr>
              <a:t>rem(n,2) == 0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        </a:t>
            </a:r>
            <a:r>
              <a:rPr lang="en-US" sz="2400" dirty="0" smtClean="0">
                <a:solidFill>
                  <a:srgbClr val="0000CC"/>
                </a:solidFill>
              </a:rPr>
              <a:t>               number </a:t>
            </a:r>
            <a:r>
              <a:rPr lang="en-US" sz="2400" dirty="0">
                <a:solidFill>
                  <a:srgbClr val="0000CC"/>
                </a:solidFill>
              </a:rPr>
              <a:t>= </a:t>
            </a:r>
            <a:r>
              <a:rPr lang="en-US" sz="2400" dirty="0" smtClean="0">
                <a:solidFill>
                  <a:srgbClr val="0000CC"/>
                </a:solidFill>
              </a:rPr>
              <a:t>‘Even positive’;</a:t>
            </a:r>
            <a:endParaRPr lang="en-US" sz="2400" dirty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</a:t>
            </a:r>
            <a:r>
              <a:rPr lang="en-US" sz="2400" dirty="0" smtClean="0">
                <a:solidFill>
                  <a:srgbClr val="0000CC"/>
                </a:solidFill>
              </a:rPr>
              <a:t>                      else</a:t>
            </a:r>
            <a:endParaRPr lang="en-US" sz="2400" dirty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                 </a:t>
            </a:r>
            <a:r>
              <a:rPr lang="en-US" sz="2400" dirty="0" smtClean="0">
                <a:solidFill>
                  <a:srgbClr val="0000CC"/>
                </a:solidFill>
              </a:rPr>
              <a:t>           number </a:t>
            </a:r>
            <a:r>
              <a:rPr lang="en-US" sz="2400" dirty="0">
                <a:solidFill>
                  <a:srgbClr val="0000CC"/>
                </a:solidFill>
              </a:rPr>
              <a:t>= </a:t>
            </a:r>
            <a:r>
              <a:rPr lang="en-US" sz="2400" dirty="0" smtClean="0">
                <a:solidFill>
                  <a:srgbClr val="0000CC"/>
                </a:solidFill>
              </a:rPr>
              <a:t>‘Odd Positive’;</a:t>
            </a:r>
            <a:endParaRPr lang="en-US" sz="2400" dirty="0">
              <a:solidFill>
                <a:srgbClr val="0000CC"/>
              </a:solidFill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0000CC"/>
                </a:solidFill>
              </a:rPr>
              <a:t> end</a:t>
            </a:r>
            <a:endParaRPr lang="en-US" sz="2400" dirty="0" smtClean="0">
              <a:solidFill>
                <a:srgbClr val="0000CC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F0956E-2AC4-4749-BB5A-77C8A5174058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Relations.</a:t>
            </a:r>
          </a:p>
          <a:p>
            <a:pPr marL="0" indent="0">
              <a:buNone/>
            </a:pPr>
            <a:r>
              <a:rPr lang="en-US" sz="2600" dirty="0">
                <a:latin typeface="Trebuchet MS" panose="020B0603020202020204" pitchFamily="34" charset="0"/>
              </a:rPr>
              <a:t>The relational operators in MATLAB </a:t>
            </a:r>
            <a:r>
              <a:rPr lang="en-US" sz="2600" dirty="0" smtClean="0">
                <a:latin typeface="Trebuchet MS" panose="020B0603020202020204" pitchFamily="34" charset="0"/>
              </a:rPr>
              <a:t>are</a:t>
            </a:r>
          </a:p>
          <a:p>
            <a:pPr marL="0" indent="0">
              <a:buNone/>
            </a:pPr>
            <a:endParaRPr lang="en-US" sz="2600" dirty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&lt; 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less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than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&gt; 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greater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than</a:t>
            </a:r>
          </a:p>
          <a:p>
            <a:pPr marL="457200" lvl="1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&lt;=   less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than or equal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&gt;= 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greater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than or equal</a:t>
            </a:r>
          </a:p>
          <a:p>
            <a:pPr marL="457200" lvl="1" indent="0">
              <a:buNone/>
            </a:pP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== 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equal</a:t>
            </a:r>
            <a:endParaRPr lang="en-US" sz="26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~=  not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equal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600" dirty="0">
              <a:latin typeface="Trebuchet MS" panose="020B0603020202020204" pitchFamily="34" charset="0"/>
            </a:endParaRPr>
          </a:p>
          <a:p>
            <a:r>
              <a:rPr lang="en-US" sz="2600" dirty="0">
                <a:latin typeface="Trebuchet MS" panose="020B0603020202020204" pitchFamily="34" charset="0"/>
              </a:rPr>
              <a:t>Note that </a:t>
            </a:r>
            <a:r>
              <a:rPr lang="en-US" sz="2600" dirty="0" smtClean="0">
                <a:latin typeface="Trebuchet MS" panose="020B0603020202020204" pitchFamily="34" charset="0"/>
              </a:rPr>
              <a:t>‘’=" </a:t>
            </a:r>
            <a:r>
              <a:rPr lang="en-US" sz="2600" dirty="0">
                <a:latin typeface="Trebuchet MS" panose="020B0603020202020204" pitchFamily="34" charset="0"/>
              </a:rPr>
              <a:t>is used in an assignment statement while </a:t>
            </a:r>
            <a:r>
              <a:rPr lang="en-US" sz="2600" dirty="0" smtClean="0">
                <a:latin typeface="Trebuchet MS" panose="020B0603020202020204" pitchFamily="34" charset="0"/>
              </a:rPr>
              <a:t>‘’==" </a:t>
            </a:r>
            <a:r>
              <a:rPr lang="en-US" sz="2600" dirty="0">
                <a:latin typeface="Trebuchet MS" panose="020B0603020202020204" pitchFamily="34" charset="0"/>
              </a:rPr>
              <a:t>is used in a relation.</a:t>
            </a:r>
          </a:p>
          <a:p>
            <a:r>
              <a:rPr lang="en-US" sz="2600" dirty="0">
                <a:latin typeface="Trebuchet MS" panose="020B0603020202020204" pitchFamily="34" charset="0"/>
              </a:rPr>
              <a:t>Relations may be connected or </a:t>
            </a:r>
            <a:r>
              <a:rPr lang="en-US" sz="2600" dirty="0" smtClean="0">
                <a:latin typeface="Trebuchet MS" panose="020B0603020202020204" pitchFamily="34" charset="0"/>
              </a:rPr>
              <a:t>quantified </a:t>
            </a:r>
            <a:r>
              <a:rPr lang="en-US" sz="2600" dirty="0">
                <a:latin typeface="Trebuchet MS" panose="020B0603020202020204" pitchFamily="34" charset="0"/>
              </a:rPr>
              <a:t>by the logical </a:t>
            </a:r>
            <a:r>
              <a:rPr lang="en-US" sz="2600" dirty="0" smtClean="0">
                <a:latin typeface="Trebuchet MS" panose="020B0603020202020204" pitchFamily="34" charset="0"/>
              </a:rPr>
              <a:t>operators </a:t>
            </a:r>
          </a:p>
          <a:p>
            <a:endParaRPr lang="en-US" sz="2600" dirty="0" smtClean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&amp; 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and</a:t>
            </a:r>
          </a:p>
          <a:p>
            <a:pPr marL="457200" lvl="1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|  or</a:t>
            </a:r>
          </a:p>
          <a:p>
            <a:pPr marL="457200" lvl="1" indent="0">
              <a:buNone/>
            </a:pP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~  </a:t>
            </a:r>
            <a:r>
              <a:rPr lang="en-US" sz="2600" dirty="0">
                <a:solidFill>
                  <a:srgbClr val="0000CC"/>
                </a:solidFill>
                <a:latin typeface="Trebuchet MS" panose="020B0603020202020204" pitchFamily="34" charset="0"/>
              </a:rPr>
              <a:t>not</a:t>
            </a:r>
            <a:r>
              <a:rPr lang="en-US" sz="26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.</a:t>
            </a: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71600" y="6324600"/>
            <a:ext cx="2133600" cy="365125"/>
          </a:xfrm>
        </p:spPr>
        <p:txBody>
          <a:bodyPr/>
          <a:lstStyle/>
          <a:p>
            <a:pPr>
              <a:defRPr/>
            </a:pPr>
            <a:fld id="{230DAFC1-55D7-442F-A02D-40C3B83E2E9D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Scalar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functions.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Certain MATLAB functions operate essentially on scalars, but operate </a:t>
            </a:r>
            <a:r>
              <a:rPr lang="en-US" sz="2400" dirty="0" smtClean="0">
                <a:latin typeface="Trebuchet MS" panose="020B0603020202020204" pitchFamily="34" charset="0"/>
              </a:rPr>
              <a:t>element-wise when </a:t>
            </a:r>
            <a:r>
              <a:rPr lang="en-US" sz="2400" dirty="0">
                <a:latin typeface="Trebuchet MS" panose="020B0603020202020204" pitchFamily="34" charset="0"/>
              </a:rPr>
              <a:t>applied to a matrix.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most common such functions </a:t>
            </a:r>
            <a:r>
              <a:rPr lang="en-US" sz="2400" dirty="0" smtClean="0">
                <a:latin typeface="Trebuchet MS" panose="020B0603020202020204" pitchFamily="34" charset="0"/>
              </a:rPr>
              <a:t>are:</a:t>
            </a:r>
          </a:p>
          <a:p>
            <a:pPr marL="457200" lvl="1" indent="0">
              <a:buNone/>
            </a:pP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sin     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asin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exp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                      abs           round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cos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acos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log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(natural log)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sqrt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floor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tan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atan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rem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(remainder)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sign           ceil</a:t>
            </a:r>
          </a:p>
          <a:p>
            <a:pPr marL="457200" lvl="1" indent="0">
              <a:buNone/>
            </a:pPr>
            <a:endParaRPr lang="en-US" sz="2400" i="1" dirty="0" smtClean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rebuchet MS" panose="020B0603020202020204" pitchFamily="34" charset="0"/>
              </a:rPr>
              <a:t> </a:t>
            </a:r>
            <a:r>
              <a:rPr lang="en-US" sz="28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Vector functions.</a:t>
            </a:r>
          </a:p>
          <a:p>
            <a:r>
              <a:rPr lang="en-US" sz="2800" dirty="0" smtClean="0">
                <a:latin typeface="Trebuchet MS" panose="020B0603020202020204" pitchFamily="34" charset="0"/>
              </a:rPr>
              <a:t>A </a:t>
            </a:r>
            <a:r>
              <a:rPr lang="en-US" sz="2800" dirty="0">
                <a:latin typeface="Trebuchet MS" panose="020B0603020202020204" pitchFamily="34" charset="0"/>
              </a:rPr>
              <a:t>few of these functions </a:t>
            </a:r>
            <a:r>
              <a:rPr lang="en-US" sz="2800" dirty="0" smtClean="0">
                <a:latin typeface="Trebuchet MS" panose="020B0603020202020204" pitchFamily="34" charset="0"/>
              </a:rPr>
              <a:t>are: </a:t>
            </a:r>
            <a:endParaRPr lang="en-US" sz="2800" dirty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max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sum     median     any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Min      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prod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mean      all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sort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std</a:t>
            </a:r>
            <a:endParaRPr lang="en-US" sz="28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617BD5-4B34-4550-B0E3-9B5E0B06AD46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Matrix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functions.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Much of MATLAB's power comes from its matrix functions. The most useful ones </a:t>
            </a:r>
            <a:r>
              <a:rPr lang="en-US" sz="2400" dirty="0" smtClean="0">
                <a:latin typeface="Trebuchet MS" panose="020B0603020202020204" pitchFamily="34" charset="0"/>
              </a:rPr>
              <a:t>are:</a:t>
            </a:r>
            <a:endParaRPr lang="en-US" sz="2400" dirty="0"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eig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eigenvalues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and eigenvectors</a:t>
            </a:r>
          </a:p>
          <a:p>
            <a:pPr marL="457200" lvl="1" indent="0">
              <a:buNone/>
            </a:pP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chol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cholesky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factorization</a:t>
            </a:r>
          </a:p>
          <a:p>
            <a:pPr marL="457200" lvl="1" indent="0">
              <a:buNone/>
            </a:pP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inv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inverse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lu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LU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factorization</a:t>
            </a:r>
          </a:p>
          <a:p>
            <a:pPr marL="457200" lvl="1" indent="0">
              <a:buNone/>
            </a:pP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expm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matrix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exponential</a:t>
            </a:r>
          </a:p>
          <a:p>
            <a:pPr marL="457200" lvl="1" indent="0">
              <a:buNone/>
            </a:pP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sqrtm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matrix square root</a:t>
            </a:r>
          </a:p>
          <a:p>
            <a:pPr marL="457200" lvl="1" indent="0">
              <a:buNone/>
            </a:pP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poly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characteristic 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polynomial</a:t>
            </a:r>
          </a:p>
          <a:p>
            <a:pPr marL="457200" lvl="1" indent="0">
              <a:buNone/>
            </a:pP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det</a:t>
            </a:r>
            <a:r>
              <a:rPr lang="en-US" sz="2400" i="1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determinant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size    </a:t>
            </a:r>
            <a:r>
              <a:rPr lang="en-US" sz="2400" i="1" dirty="0" err="1">
                <a:solidFill>
                  <a:srgbClr val="0000CC"/>
                </a:solidFill>
                <a:latin typeface="Trebuchet MS" panose="020B0603020202020204" pitchFamily="34" charset="0"/>
              </a:rPr>
              <a:t>size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457200" lvl="1" indent="0">
              <a:buNone/>
            </a:pPr>
            <a:r>
              <a:rPr lang="en-US" sz="2400" i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rank  </a:t>
            </a:r>
            <a:r>
              <a:rPr lang="en-US" sz="2400" i="1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rank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510A26-D6BE-4A93-91C3-A9186DE55FAC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General Overview</a:t>
            </a:r>
            <a:endParaRPr lang="en-US" sz="30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60474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83673"/>
            <a:ext cx="858396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" y="983673"/>
            <a:ext cx="8632989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F07269-DE5D-4A75-A7C6-F5CA41FF43CE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MATLAB </a:t>
            </a:r>
            <a:r>
              <a:rPr lang="en-US" sz="2400" dirty="0">
                <a:latin typeface="Trebuchet MS" panose="020B0603020202020204" pitchFamily="34" charset="0"/>
              </a:rPr>
              <a:t>functions may have single or multiple output arguments. For example,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    y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=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eig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(A), or simply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eig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(A)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produces a column vector containing the eigenvalues of A while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             [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U,D] =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eig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(A)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produces a matrix U whose columns are the eigenvectors of A and a diagonal matrix </a:t>
            </a:r>
            <a:r>
              <a:rPr lang="en-US" sz="2400" dirty="0" smtClean="0">
                <a:latin typeface="Trebuchet MS" panose="020B0603020202020204" pitchFamily="34" charset="0"/>
              </a:rPr>
              <a:t>D with </a:t>
            </a:r>
            <a:r>
              <a:rPr lang="en-US" sz="2400" dirty="0">
                <a:latin typeface="Trebuchet MS" panose="020B0603020202020204" pitchFamily="34" charset="0"/>
              </a:rPr>
              <a:t>the eigenvalues of A on its diagonal. Try it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Submatrices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and colon notation.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Vectors and submatrices are often used in MATLAB to achieve fairly complex </a:t>
            </a:r>
            <a:r>
              <a:rPr lang="en-US" sz="2400" dirty="0" smtClean="0">
                <a:latin typeface="Trebuchet MS" panose="020B0603020202020204" pitchFamily="34" charset="0"/>
              </a:rPr>
              <a:t>data manipulation effects</a:t>
            </a:r>
            <a:r>
              <a:rPr lang="en-US" sz="2400" dirty="0">
                <a:latin typeface="Trebuchet MS" panose="020B0603020202020204" pitchFamily="34" charset="0"/>
              </a:rPr>
              <a:t>. </a:t>
            </a:r>
            <a:endParaRPr lang="en-US" sz="2400" dirty="0" smtClean="0"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795A8-1E74-4099-94DC-1D3E2F2F7CD0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Colon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notation:</a:t>
            </a:r>
            <a:r>
              <a:rPr lang="en-US" sz="2400" dirty="0" smtClean="0">
                <a:latin typeface="Trebuchet MS" panose="020B0603020202020204" pitchFamily="34" charset="0"/>
              </a:rPr>
              <a:t> </a:t>
            </a:r>
          </a:p>
          <a:p>
            <a:r>
              <a:rPr lang="en-US" sz="2400" dirty="0" smtClean="0">
                <a:latin typeface="Trebuchet MS" panose="020B0603020202020204" pitchFamily="34" charset="0"/>
              </a:rPr>
              <a:t>used </a:t>
            </a:r>
            <a:r>
              <a:rPr lang="en-US" sz="2400" dirty="0">
                <a:latin typeface="Trebuchet MS" panose="020B0603020202020204" pitchFamily="34" charset="0"/>
              </a:rPr>
              <a:t>both to generate vectors and </a:t>
            </a:r>
            <a:r>
              <a:rPr lang="en-US" sz="2400" dirty="0" smtClean="0">
                <a:latin typeface="Trebuchet MS" panose="020B0603020202020204" pitchFamily="34" charset="0"/>
              </a:rPr>
              <a:t>reference submatrices.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Creative </a:t>
            </a:r>
            <a:r>
              <a:rPr lang="en-US" sz="2400" dirty="0">
                <a:latin typeface="Trebuchet MS" panose="020B0603020202020204" pitchFamily="34" charset="0"/>
              </a:rPr>
              <a:t>use of these features to </a:t>
            </a:r>
            <a:r>
              <a:rPr lang="en-US" sz="2400" dirty="0" err="1">
                <a:latin typeface="Trebuchet MS" panose="020B0603020202020204" pitchFamily="34" charset="0"/>
              </a:rPr>
              <a:t>vectorize</a:t>
            </a:r>
            <a:r>
              <a:rPr lang="en-US" sz="2400" dirty="0">
                <a:latin typeface="Trebuchet MS" panose="020B0603020202020204" pitchFamily="34" charset="0"/>
              </a:rPr>
              <a:t> operations permits one </a:t>
            </a:r>
            <a:r>
              <a:rPr lang="en-US" sz="2400" dirty="0" smtClean="0">
                <a:latin typeface="Trebuchet MS" panose="020B0603020202020204" pitchFamily="34" charset="0"/>
              </a:rPr>
              <a:t>to minimize </a:t>
            </a:r>
            <a:r>
              <a:rPr lang="en-US" sz="2400" dirty="0">
                <a:latin typeface="Trebuchet MS" panose="020B0603020202020204" pitchFamily="34" charset="0"/>
              </a:rPr>
              <a:t>the use of loops (which slows MATLAB) and to make code simple and readable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expression 1:5 (met earlier in for statements) is actually the row vector [1 2 </a:t>
            </a:r>
            <a:r>
              <a:rPr lang="en-US" sz="2400" dirty="0" smtClean="0">
                <a:latin typeface="Trebuchet MS" panose="020B0603020202020204" pitchFamily="34" charset="0"/>
              </a:rPr>
              <a:t>3 4 </a:t>
            </a:r>
            <a:r>
              <a:rPr lang="en-US" sz="2400" dirty="0">
                <a:latin typeface="Trebuchet MS" panose="020B0603020202020204" pitchFamily="34" charset="0"/>
              </a:rPr>
              <a:t>5]. </a:t>
            </a:r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795A8-1E74-4099-94DC-1D3E2F2F7CD0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477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numbers need not be integers nor the increment one.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For example, 0.2:0.2:1.2 gives </a:t>
            </a:r>
            <a:r>
              <a:rPr lang="en-US" sz="2400" dirty="0">
                <a:latin typeface="Trebuchet MS" panose="020B0603020202020204" pitchFamily="34" charset="0"/>
              </a:rPr>
              <a:t>[0.2, 0.4, 0.6, 0.8, 1.0, 1.2], </a:t>
            </a:r>
            <a:r>
              <a:rPr lang="en-US" sz="2400" dirty="0" smtClean="0">
                <a:latin typeface="Trebuchet MS" panose="020B0603020202020204" pitchFamily="34" charset="0"/>
              </a:rPr>
              <a:t>&amp; 5</a:t>
            </a:r>
            <a:r>
              <a:rPr lang="en-US" sz="2400" dirty="0">
                <a:latin typeface="Trebuchet MS" panose="020B0603020202020204" pitchFamily="34" charset="0"/>
              </a:rPr>
              <a:t>:-1:1 gives [5 4 3 2 1</a:t>
            </a:r>
            <a:r>
              <a:rPr lang="en-US" sz="2400" dirty="0" smtClean="0">
                <a:latin typeface="Trebuchet MS" panose="020B0603020202020204" pitchFamily="34" charset="0"/>
              </a:rPr>
              <a:t>].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following statements will, for example, generate a table of </a:t>
            </a:r>
            <a:r>
              <a:rPr lang="en-US" sz="2400" dirty="0" err="1">
                <a:latin typeface="Trebuchet MS" panose="020B0603020202020204" pitchFamily="34" charset="0"/>
              </a:rPr>
              <a:t>sines</a:t>
            </a:r>
            <a:r>
              <a:rPr lang="en-US" sz="2400" dirty="0">
                <a:latin typeface="Trebuchet MS" panose="020B0603020202020204" pitchFamily="34" charset="0"/>
              </a:rPr>
              <a:t>. Try it.</a:t>
            </a:r>
          </a:p>
          <a:p>
            <a:pPr marL="1314450" lvl="3" indent="0">
              <a:buNone/>
            </a:pP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x = [0.0:0.1:2.0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]’;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pPr marL="1314450" lvl="3" indent="0">
              <a:buNone/>
            </a:pP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y = sin(x);</a:t>
            </a:r>
          </a:p>
          <a:p>
            <a:pPr marL="1314450" lvl="3" indent="0">
              <a:buNone/>
            </a:pP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[x y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]</a:t>
            </a:r>
            <a:endParaRPr lang="en-US" sz="2400" dirty="0" smtClean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5DAA4E-DBE8-4320-988D-1A0171F1C3BA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477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colon notation can be used to access submatrices of a matrix. For example</a:t>
            </a:r>
            <a:r>
              <a:rPr lang="en-US" sz="2400" dirty="0" smtClean="0">
                <a:latin typeface="Trebuchet MS" panose="020B0603020202020204" pitchFamily="34" charset="0"/>
              </a:rPr>
              <a:t>, A(1:4,3</a:t>
            </a:r>
            <a:r>
              <a:rPr lang="en-US" sz="2400" dirty="0">
                <a:latin typeface="Trebuchet MS" panose="020B0603020202020204" pitchFamily="34" charset="0"/>
              </a:rPr>
              <a:t>) is the column vector consisting of the </a:t>
            </a:r>
            <a:r>
              <a:rPr lang="en-US" sz="2400" dirty="0" smtClean="0">
                <a:latin typeface="Trebuchet MS" panose="020B0603020202020204" pitchFamily="34" charset="0"/>
              </a:rPr>
              <a:t>first </a:t>
            </a:r>
            <a:r>
              <a:rPr lang="en-US" sz="2400" dirty="0">
                <a:latin typeface="Trebuchet MS" panose="020B0603020202020204" pitchFamily="34" charset="0"/>
              </a:rPr>
              <a:t>four entries of the third </a:t>
            </a:r>
            <a:r>
              <a:rPr lang="en-US" sz="2400" dirty="0" smtClean="0">
                <a:latin typeface="Trebuchet MS" panose="020B0603020202020204" pitchFamily="34" charset="0"/>
              </a:rPr>
              <a:t>column of </a:t>
            </a:r>
            <a:r>
              <a:rPr lang="en-US" sz="2400" dirty="0">
                <a:latin typeface="Trebuchet MS" panose="020B0603020202020204" pitchFamily="34" charset="0"/>
              </a:rPr>
              <a:t>A.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A </a:t>
            </a:r>
            <a:r>
              <a:rPr lang="en-US" sz="2400" dirty="0">
                <a:latin typeface="Trebuchet MS" panose="020B0603020202020204" pitchFamily="34" charset="0"/>
              </a:rPr>
              <a:t>colon by itself denotes an entire row or column: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A(:,3) is the third column of A, and A(1:4,:) is the </a:t>
            </a:r>
            <a:r>
              <a:rPr lang="en-US" sz="2400" dirty="0" smtClean="0">
                <a:latin typeface="Trebuchet MS" panose="020B0603020202020204" pitchFamily="34" charset="0"/>
              </a:rPr>
              <a:t>first </a:t>
            </a:r>
            <a:r>
              <a:rPr lang="en-US" sz="2400" dirty="0">
                <a:latin typeface="Trebuchet MS" panose="020B0603020202020204" pitchFamily="34" charset="0"/>
              </a:rPr>
              <a:t>four rows.</a:t>
            </a: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Arbitrary </a:t>
            </a:r>
            <a:r>
              <a:rPr lang="en-US" sz="2400" dirty="0">
                <a:latin typeface="Trebuchet MS" panose="020B0603020202020204" pitchFamily="34" charset="0"/>
              </a:rPr>
              <a:t>integral vectors can be used as subscripts: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A(:,[2 4]) contains as columns, columns 2 and 4 of A.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Such subscripting can be used on both sides of an assignment statement: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A(:,[2 4 5]) = B(:,1:3) replaces columns 2,4,5 of A with the </a:t>
            </a:r>
            <a:r>
              <a:rPr lang="en-US" sz="2400" dirty="0" smtClean="0">
                <a:latin typeface="Trebuchet MS" panose="020B0603020202020204" pitchFamily="34" charset="0"/>
              </a:rPr>
              <a:t>first </a:t>
            </a:r>
            <a:r>
              <a:rPr lang="en-US" sz="2400" dirty="0">
                <a:latin typeface="Trebuchet MS" panose="020B0603020202020204" pitchFamily="34" charset="0"/>
              </a:rPr>
              <a:t>three </a:t>
            </a:r>
            <a:r>
              <a:rPr lang="en-US" sz="2400" dirty="0" smtClean="0">
                <a:latin typeface="Trebuchet MS" panose="020B0603020202020204" pitchFamily="34" charset="0"/>
              </a:rPr>
              <a:t>columns of </a:t>
            </a:r>
            <a:r>
              <a:rPr lang="en-US" sz="2400" dirty="0">
                <a:latin typeface="Trebuchet MS" panose="020B0603020202020204" pitchFamily="34" charset="0"/>
              </a:rPr>
              <a:t>B. 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5DAA4E-DBE8-4320-988D-1A0171F1C3BA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M-files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MATLAB can execute a sequence of statements stored in </a:t>
            </a:r>
            <a:r>
              <a:rPr lang="en-US" sz="2400" dirty="0" err="1" smtClean="0">
                <a:latin typeface="Trebuchet MS" panose="020B0603020202020204" pitchFamily="34" charset="0"/>
              </a:rPr>
              <a:t>diskfiles</a:t>
            </a:r>
            <a:r>
              <a:rPr lang="en-US" sz="2400" dirty="0">
                <a:latin typeface="Trebuchet MS" panose="020B0603020202020204" pitchFamily="34" charset="0"/>
              </a:rPr>
              <a:t>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Such files </a:t>
            </a:r>
            <a:r>
              <a:rPr lang="en-US" sz="2400" dirty="0">
                <a:latin typeface="Trebuchet MS" panose="020B0603020202020204" pitchFamily="34" charset="0"/>
              </a:rPr>
              <a:t>are </a:t>
            </a:r>
            <a:r>
              <a:rPr lang="en-US" sz="2400" dirty="0" smtClean="0">
                <a:latin typeface="Trebuchet MS" panose="020B0603020202020204" pitchFamily="34" charset="0"/>
              </a:rPr>
              <a:t>called M-files</a:t>
            </a:r>
            <a:r>
              <a:rPr lang="en-US" sz="2400" dirty="0">
                <a:latin typeface="Trebuchet MS" panose="020B0603020202020204" pitchFamily="34" charset="0"/>
              </a:rPr>
              <a:t>" because they must have the </a:t>
            </a:r>
            <a:r>
              <a:rPr lang="en-US" sz="2400" dirty="0" smtClean="0">
                <a:latin typeface="Trebuchet MS" panose="020B0603020202020204" pitchFamily="34" charset="0"/>
              </a:rPr>
              <a:t>file </a:t>
            </a:r>
            <a:r>
              <a:rPr lang="en-US" sz="2400" dirty="0">
                <a:latin typeface="Trebuchet MS" panose="020B0603020202020204" pitchFamily="34" charset="0"/>
              </a:rPr>
              <a:t>type of </a:t>
            </a:r>
            <a:r>
              <a:rPr lang="en-US" sz="2400" dirty="0" smtClean="0">
                <a:latin typeface="Trebuchet MS" panose="020B0603020202020204" pitchFamily="34" charset="0"/>
              </a:rPr>
              <a:t>.m </a:t>
            </a:r>
            <a:r>
              <a:rPr lang="en-US" sz="2400" dirty="0">
                <a:latin typeface="Trebuchet MS" panose="020B0603020202020204" pitchFamily="34" charset="0"/>
              </a:rPr>
              <a:t>as the last part of their </a:t>
            </a:r>
            <a:r>
              <a:rPr lang="en-US" sz="2400" dirty="0" smtClean="0">
                <a:latin typeface="Trebuchet MS" panose="020B0603020202020204" pitchFamily="34" charset="0"/>
              </a:rPr>
              <a:t>filename.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Much of your work with MATLAB will be in creating and </a:t>
            </a:r>
            <a:r>
              <a:rPr lang="en-US" sz="2400" dirty="0" smtClean="0">
                <a:latin typeface="Trebuchet MS" panose="020B0603020202020204" pitchFamily="34" charset="0"/>
              </a:rPr>
              <a:t>refining M-files</a:t>
            </a:r>
            <a:r>
              <a:rPr lang="en-US" sz="2400" dirty="0">
                <a:latin typeface="Trebuchet MS" panose="020B0603020202020204" pitchFamily="34" charset="0"/>
              </a:rPr>
              <a:t>. </a:t>
            </a:r>
            <a:r>
              <a:rPr lang="en-US" sz="2400" dirty="0" smtClean="0">
                <a:latin typeface="Trebuchet MS" panose="020B0603020202020204" pitchFamily="34" charset="0"/>
              </a:rPr>
              <a:t>M-files are usually </a:t>
            </a:r>
            <a:r>
              <a:rPr lang="en-US" sz="2400" dirty="0">
                <a:latin typeface="Trebuchet MS" panose="020B0603020202020204" pitchFamily="34" charset="0"/>
              </a:rPr>
              <a:t>created using your local editor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There are two types of </a:t>
            </a:r>
            <a:r>
              <a:rPr lang="en-US" sz="2400" dirty="0" smtClean="0">
                <a:latin typeface="Trebuchet MS" panose="020B0603020202020204" pitchFamily="34" charset="0"/>
              </a:rPr>
              <a:t>M-files</a:t>
            </a:r>
            <a:r>
              <a:rPr lang="en-US" sz="2400" dirty="0">
                <a:latin typeface="Trebuchet MS" panose="020B0603020202020204" pitchFamily="34" charset="0"/>
              </a:rPr>
              <a:t>: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script files 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and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function files.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endParaRPr lang="de-AT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1CAD43-261F-4966-A395-28C9F45578CB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Graphics.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MATLAB can produce planar plots of curves, 3-D plots of </a:t>
            </a:r>
            <a:r>
              <a:rPr lang="en-US" sz="2400" dirty="0" smtClean="0">
                <a:latin typeface="Trebuchet MS" panose="020B0603020202020204" pitchFamily="34" charset="0"/>
              </a:rPr>
              <a:t>curves &amp; 3-D mesh, surface plots.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The </a:t>
            </a:r>
            <a:r>
              <a:rPr lang="en-US" sz="2400" dirty="0">
                <a:latin typeface="Trebuchet MS" panose="020B0603020202020204" pitchFamily="34" charset="0"/>
              </a:rPr>
              <a:t>primary commands for these facilities are </a:t>
            </a:r>
            <a:r>
              <a:rPr lang="en-US" sz="2400" dirty="0" smtClean="0">
                <a:latin typeface="Trebuchet MS" panose="020B0603020202020204" pitchFamily="34" charset="0"/>
              </a:rPr>
              <a:t>plot , plot3</a:t>
            </a:r>
            <a:r>
              <a:rPr lang="en-US" sz="2400" dirty="0">
                <a:latin typeface="Trebuchet MS" panose="020B0603020202020204" pitchFamily="34" charset="0"/>
              </a:rPr>
              <a:t>, mesh, and </a:t>
            </a:r>
            <a:r>
              <a:rPr lang="en-US" sz="2400" dirty="0" smtClean="0">
                <a:latin typeface="Trebuchet MS" panose="020B0603020202020204" pitchFamily="34" charset="0"/>
              </a:rPr>
              <a:t>surf resp.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en-US" sz="24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Planar plots:#,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The plot command creates linear x-y plots; if x and y are vectors of the same length</a:t>
            </a:r>
            <a:r>
              <a:rPr lang="en-US" sz="2400" dirty="0" smtClean="0">
                <a:latin typeface="Trebuchet MS" panose="020B0603020202020204" pitchFamily="34" charset="0"/>
              </a:rPr>
              <a:t>, the </a:t>
            </a:r>
            <a:r>
              <a:rPr lang="en-US" sz="2400" dirty="0">
                <a:latin typeface="Trebuchet MS" panose="020B0603020202020204" pitchFamily="34" charset="0"/>
              </a:rPr>
              <a:t>command plot(</a:t>
            </a:r>
            <a:r>
              <a:rPr lang="en-US" sz="2400" dirty="0" err="1">
                <a:latin typeface="Trebuchet MS" panose="020B0603020202020204" pitchFamily="34" charset="0"/>
              </a:rPr>
              <a:t>x,y</a:t>
            </a:r>
            <a:r>
              <a:rPr lang="en-US" sz="2400" dirty="0">
                <a:latin typeface="Trebuchet MS" panose="020B0603020202020204" pitchFamily="34" charset="0"/>
              </a:rPr>
              <a:t>) opens a graphics window and draws an x-y plot of the </a:t>
            </a:r>
            <a:r>
              <a:rPr lang="en-US" sz="2400" dirty="0" smtClean="0">
                <a:latin typeface="Trebuchet MS" panose="020B0603020202020204" pitchFamily="34" charset="0"/>
              </a:rPr>
              <a:t>elements of </a:t>
            </a:r>
            <a:r>
              <a:rPr lang="en-US" sz="2400" dirty="0">
                <a:latin typeface="Trebuchet MS" panose="020B0603020202020204" pitchFamily="34" charset="0"/>
              </a:rPr>
              <a:t>x versus the elements of y.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 smtClean="0">
                <a:latin typeface="Trebuchet MS" panose="020B0603020202020204" pitchFamily="34" charset="0"/>
              </a:rPr>
              <a:t>One can draw </a:t>
            </a:r>
            <a:r>
              <a:rPr lang="en-US" sz="2400" dirty="0">
                <a:latin typeface="Trebuchet MS" panose="020B0603020202020204" pitchFamily="34" charset="0"/>
              </a:rPr>
              <a:t>the graph of the sine </a:t>
            </a:r>
            <a:r>
              <a:rPr lang="en-US" sz="2400" dirty="0" smtClean="0">
                <a:latin typeface="Trebuchet MS" panose="020B0603020202020204" pitchFamily="34" charset="0"/>
              </a:rPr>
              <a:t>function over </a:t>
            </a:r>
            <a:r>
              <a:rPr lang="en-US" sz="2400" dirty="0">
                <a:latin typeface="Trebuchet MS" panose="020B0603020202020204" pitchFamily="34" charset="0"/>
              </a:rPr>
              <a:t>the interval -4 to 4 with the following commands:</a:t>
            </a:r>
          </a:p>
          <a:p>
            <a:r>
              <a:rPr lang="en-US" sz="2400" dirty="0">
                <a:latin typeface="Trebuchet MS" panose="020B0603020202020204" pitchFamily="34" charset="0"/>
              </a:rPr>
              <a:t>x = -4:.01:4; y = sin(x); plot(</a:t>
            </a:r>
            <a:r>
              <a:rPr lang="en-US" sz="2400" dirty="0" err="1">
                <a:latin typeface="Trebuchet MS" panose="020B0603020202020204" pitchFamily="34" charset="0"/>
              </a:rPr>
              <a:t>x,y</a:t>
            </a:r>
            <a:r>
              <a:rPr lang="en-US" sz="2400" dirty="0" smtClean="0">
                <a:latin typeface="Trebuchet MS" panose="020B0603020202020204" pitchFamily="34" charset="0"/>
              </a:rPr>
              <a:t>) Try </a:t>
            </a:r>
            <a:r>
              <a:rPr lang="en-US" sz="2400" dirty="0">
                <a:latin typeface="Trebuchet MS" panose="020B0603020202020204" pitchFamily="34" charset="0"/>
              </a:rPr>
              <a:t>it. 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endParaRPr lang="de-AT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FB65B9-D4F1-48D6-ACE7-6A45663B089A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algn="r"/>
            <a:r>
              <a:rPr lang="de-AT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1.* Introduction to MATLAB ... Cont‘d</a:t>
            </a:r>
            <a:endParaRPr lang="en-US" sz="28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Trebuchet MS" panose="020B0603020202020204" pitchFamily="34" charset="0"/>
              </a:rPr>
              <a:t>Linetypes</a:t>
            </a:r>
            <a:r>
              <a:rPr lang="en-US" sz="2400" dirty="0">
                <a:latin typeface="Trebuchet MS" panose="020B0603020202020204" pitchFamily="34" charset="0"/>
              </a:rPr>
              <a:t>: solid (-), dashed (--). dotted (:), </a:t>
            </a:r>
            <a:r>
              <a:rPr lang="en-US" sz="2400" dirty="0" err="1">
                <a:latin typeface="Trebuchet MS" panose="020B0603020202020204" pitchFamily="34" charset="0"/>
              </a:rPr>
              <a:t>dashdot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smtClean="0">
                <a:latin typeface="Trebuchet MS" panose="020B0603020202020204" pitchFamily="34" charset="0"/>
              </a:rPr>
              <a:t>(-.)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 err="1">
                <a:latin typeface="Trebuchet MS" panose="020B0603020202020204" pitchFamily="34" charset="0"/>
              </a:rPr>
              <a:t>Marktypes</a:t>
            </a:r>
            <a:r>
              <a:rPr lang="en-US" sz="2400" dirty="0">
                <a:latin typeface="Trebuchet MS" panose="020B0603020202020204" pitchFamily="34" charset="0"/>
              </a:rPr>
              <a:t>: point (.), plus (+), star (*), circle (o), x-mark (x</a:t>
            </a:r>
            <a:r>
              <a:rPr lang="en-US" sz="2400" dirty="0" smtClean="0">
                <a:latin typeface="Trebuchet MS" panose="020B0603020202020204" pitchFamily="34" charset="0"/>
              </a:rPr>
              <a:t>)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Colors can be </a:t>
            </a:r>
            <a:r>
              <a:rPr lang="en-US" sz="2400" dirty="0" smtClean="0">
                <a:latin typeface="Trebuchet MS" panose="020B0603020202020204" pitchFamily="34" charset="0"/>
              </a:rPr>
              <a:t>specified </a:t>
            </a:r>
            <a:r>
              <a:rPr lang="en-US" sz="2400" dirty="0">
                <a:latin typeface="Trebuchet MS" panose="020B0603020202020204" pitchFamily="34" charset="0"/>
              </a:rPr>
              <a:t>for the line- and mark-types</a:t>
            </a:r>
            <a:r>
              <a:rPr lang="en-US" sz="2400" dirty="0" smtClean="0">
                <a:latin typeface="Trebuchet MS" panose="020B0603020202020204" pitchFamily="34" charset="0"/>
              </a:rPr>
              <a:t>.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Colors: yellow (y), magenta (m), cyan (c), red (r</a:t>
            </a:r>
            <a:r>
              <a:rPr lang="en-US" sz="2400" dirty="0" smtClean="0">
                <a:latin typeface="Trebuchet MS" panose="020B0603020202020204" pitchFamily="34" charset="0"/>
              </a:rPr>
              <a:t>), green </a:t>
            </a:r>
            <a:r>
              <a:rPr lang="en-US" sz="2400" dirty="0">
                <a:latin typeface="Trebuchet MS" panose="020B0603020202020204" pitchFamily="34" charset="0"/>
              </a:rPr>
              <a:t>(g), blue (b), white (w), black (k</a:t>
            </a:r>
            <a:r>
              <a:rPr lang="en-US" sz="2400" dirty="0" smtClean="0">
                <a:latin typeface="Trebuchet MS" panose="020B0603020202020204" pitchFamily="34" charset="0"/>
              </a:rPr>
              <a:t>)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For </a:t>
            </a:r>
            <a:r>
              <a:rPr lang="en-US" sz="2400" dirty="0" smtClean="0">
                <a:latin typeface="Trebuchet MS" panose="020B0603020202020204" pitchFamily="34" charset="0"/>
              </a:rPr>
              <a:t>example</a:t>
            </a:r>
            <a:r>
              <a:rPr lang="en-US" sz="2400" dirty="0" smtClean="0">
                <a:latin typeface="Trebuchet MS" panose="020B0603020202020204" pitchFamily="34" charset="0"/>
              </a:rPr>
              <a:t>:</a:t>
            </a:r>
            <a:endParaRPr lang="en-US" sz="2400" dirty="0" smtClean="0">
              <a:latin typeface="Trebuchet MS" panose="020B0603020202020204" pitchFamily="34" charset="0"/>
            </a:endParaRPr>
          </a:p>
          <a:p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x = -1.5:.01:1.5; y = </a:t>
            </a:r>
            <a:r>
              <a:rPr lang="en-US" sz="2400" dirty="0" err="1">
                <a:solidFill>
                  <a:srgbClr val="0000CC"/>
                </a:solidFill>
                <a:latin typeface="Trebuchet MS" panose="020B0603020202020204" pitchFamily="34" charset="0"/>
              </a:rPr>
              <a:t>exp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(-x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.^2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);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plot(</a:t>
            </a:r>
            <a:r>
              <a:rPr lang="en-US" sz="2400" dirty="0" err="1" smtClean="0">
                <a:solidFill>
                  <a:srgbClr val="0000CC"/>
                </a:solidFill>
                <a:latin typeface="Trebuchet MS" panose="020B0603020202020204" pitchFamily="34" charset="0"/>
              </a:rPr>
              <a:t>x,y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,</a:t>
            </a:r>
            <a:r>
              <a:rPr lang="en-US" sz="2400" dirty="0">
                <a:solidFill>
                  <a:srgbClr val="0000CC"/>
                </a:solidFill>
                <a:latin typeface="Trebuchet MS" panose="020B0603020202020204" pitchFamily="34" charset="0"/>
              </a:rPr>
              <a:t> </a:t>
            </a:r>
            <a:r>
              <a:rPr lang="en-US" sz="2400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'r--')</a:t>
            </a:r>
            <a:endParaRPr lang="en-US" sz="2400" dirty="0">
              <a:solidFill>
                <a:srgbClr val="0000CC"/>
              </a:solidFill>
              <a:latin typeface="Trebuchet MS" panose="020B0603020202020204" pitchFamily="34" charset="0"/>
            </a:endParaRPr>
          </a:p>
          <a:p>
            <a:endParaRPr lang="en-US" sz="2400" i="1" dirty="0">
              <a:solidFill>
                <a:srgbClr val="0000CC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30105-75AC-4B36-A075-166D6217C0E3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1.2 Computational Mechanics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1066800"/>
            <a:ext cx="9040091" cy="361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2BB826-5F2B-43E0-B782-14E878AC6E0F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1.2 </a:t>
            </a:r>
            <a:r>
              <a:rPr lang="en-US" sz="2800" b="1" dirty="0">
                <a:solidFill>
                  <a:srgbClr val="0000CC"/>
                </a:solidFill>
                <a:latin typeface="Trebuchet MS" panose="020B0603020202020204" pitchFamily="34" charset="0"/>
              </a:rPr>
              <a:t>Computational </a:t>
            </a:r>
            <a:r>
              <a:rPr lang="en-US" sz="2800" b="1" dirty="0" smtClean="0">
                <a:solidFill>
                  <a:srgbClr val="0000CC"/>
                </a:solidFill>
                <a:latin typeface="Trebuchet MS" panose="020B0603020202020204" pitchFamily="34" charset="0"/>
              </a:rPr>
              <a:t>Mechanics…</a:t>
            </a:r>
            <a:endParaRPr lang="en-US" sz="2800" b="1" dirty="0">
              <a:solidFill>
                <a:srgbClr val="0000CC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8991600" cy="477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A82751-8E06-438E-A256-0CDAE02C5D42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1.2 </a:t>
            </a:r>
            <a:r>
              <a:rPr lang="en-US" sz="2800" b="1" dirty="0">
                <a:solidFill>
                  <a:srgbClr val="0000CC"/>
                </a:solidFill>
                <a:latin typeface="+mj-lt"/>
              </a:rPr>
              <a:t>Computational </a:t>
            </a: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Mechanics…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6" y="466219"/>
            <a:ext cx="7024684" cy="349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6" y="3962401"/>
            <a:ext cx="699988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B7D52E-34EF-40A3-AE9B-E60BE921D5FC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00CC"/>
                </a:solidFill>
              </a:rPr>
              <a:t>General Overview</a:t>
            </a:r>
            <a:endParaRPr lang="en-US" sz="3000" b="1" dirty="0">
              <a:solidFill>
                <a:srgbClr val="0000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41847"/>
            <a:ext cx="6477000" cy="628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4920"/>
            <a:ext cx="6629400" cy="619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10358"/>
            <a:ext cx="7074542" cy="621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543800" cy="598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467600" cy="609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6" y="642202"/>
            <a:ext cx="8066987" cy="614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7" y="604315"/>
            <a:ext cx="8066986" cy="61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" y="666855"/>
            <a:ext cx="8066987" cy="610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B08374-C694-4C87-BC3D-632C71630926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1.2 </a:t>
            </a:r>
            <a:r>
              <a:rPr lang="en-US" sz="2800" b="1" dirty="0">
                <a:solidFill>
                  <a:srgbClr val="0000CC"/>
                </a:solidFill>
                <a:latin typeface="+mj-lt"/>
              </a:rPr>
              <a:t>Computational </a:t>
            </a: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Mechanics…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4" y="852055"/>
            <a:ext cx="8919851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" y="2362200"/>
            <a:ext cx="8910035" cy="367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C58B2C-705F-44E3-8E8E-D05CB2EF01D2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414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2.1.1 FEM Variants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2345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b="1" dirty="0" smtClean="0">
                <a:solidFill>
                  <a:srgbClr val="0000CC"/>
                </a:solidFill>
              </a:rPr>
              <a:t>2.1 </a:t>
            </a:r>
            <a:r>
              <a:rPr lang="de-AT" sz="2800" b="1" dirty="0">
                <a:solidFill>
                  <a:srgbClr val="0000CC"/>
                </a:solidFill>
              </a:rPr>
              <a:t>Introduction to Finite Element Method   </a:t>
            </a:r>
          </a:p>
          <a:p>
            <a:endParaRPr lang="de-AT" sz="2600" dirty="0"/>
          </a:p>
        </p:txBody>
      </p:sp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981200"/>
            <a:ext cx="8343900" cy="4744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4582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 FINITE ELEMENT METHOD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4FAE754-8399-4755-B170-710387FD8AC5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>
                <a:solidFill>
                  <a:srgbClr val="0000CC"/>
                </a:solidFill>
              </a:rPr>
              <a:t>    </a:t>
            </a:r>
            <a:endParaRPr lang="de-AT" sz="2800" dirty="0">
              <a:solidFill>
                <a:srgbClr val="0000CC"/>
              </a:solidFill>
            </a:endParaRPr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8956964" cy="474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A86051-FFD4-41A4-93AD-D68284AD9CC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8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599"/>
            <a:ext cx="9067800" cy="411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FA8EFD-0E85-4A1D-9C7D-FB3BBAA0EA0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2.1.2 FEM Analysis Process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077200" cy="598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9B1CAC-BD61-48EA-A3AD-9C218E484E7D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6038"/>
            <a:ext cx="8458200" cy="563562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2.1.3 Interpretations of FEM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651163"/>
            <a:ext cx="8984673" cy="293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C61485-2B3B-4DFB-842E-A5DAAB056C8B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9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6075"/>
            <a:ext cx="7315200" cy="62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77AD88-6766-43DA-947D-37CCE2559E3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4" y="609600"/>
            <a:ext cx="885440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5D2711-A3DF-4799-9664-B1F54303D7B0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9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" y="1295400"/>
            <a:ext cx="875169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E57024-4730-4663-9BB2-837D4363C4E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>
            <a:normAutofit/>
          </a:bodyPr>
          <a:lstStyle/>
          <a:p>
            <a:r>
              <a:rPr lang="de-AT" sz="2600" dirty="0" smtClean="0"/>
              <a:t>   </a:t>
            </a:r>
            <a:endParaRPr lang="de-AT" sz="2600" dirty="0"/>
          </a:p>
        </p:txBody>
      </p:sp>
      <p:pic>
        <p:nvPicPr>
          <p:cNvPr id="24593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73" y="609600"/>
            <a:ext cx="7239000" cy="597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415288-CF34-43C9-9990-C2A6FE7116DF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PlaneStr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272" y="325113"/>
            <a:ext cx="8153400" cy="3484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"/>
            <a:ext cx="3810000" cy="613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" y="304800"/>
            <a:ext cx="892925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DA4777-2C58-4534-A091-4A30797FB52A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0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b="1" dirty="0" smtClean="0">
                <a:solidFill>
                  <a:srgbClr val="0000CC"/>
                </a:solidFill>
              </a:rPr>
              <a:t>Types of Finite Elements</a:t>
            </a:r>
          </a:p>
          <a:p>
            <a:pPr marL="0" indent="0">
              <a:buNone/>
            </a:pPr>
            <a:endParaRPr lang="de-AT" sz="2800" dirty="0" smtClean="0"/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 smtClean="0"/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 smtClean="0"/>
          </a:p>
          <a:p>
            <a:pPr marL="0" indent="0">
              <a:buNone/>
            </a:pPr>
            <a:endParaRPr lang="de-AT" sz="2800" dirty="0"/>
          </a:p>
          <a:p>
            <a:pPr marL="0" indent="0">
              <a:buNone/>
            </a:pPr>
            <a:endParaRPr lang="de-AT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6639"/>
            <a:ext cx="7162800" cy="32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37039"/>
            <a:ext cx="7162800" cy="259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55286E-E905-43AD-8F23-C17FBA4AE53D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b="1" dirty="0" smtClean="0">
                <a:solidFill>
                  <a:srgbClr val="0000CC"/>
                </a:solidFill>
              </a:rPr>
              <a:t>2.2.1 Spring Element      </a:t>
            </a:r>
          </a:p>
          <a:p>
            <a:pPr marL="0" indent="0">
              <a:buNone/>
            </a:pP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" y="1295400"/>
            <a:ext cx="8962931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3CF2B1-8108-4C10-A41A-1C1E2B83AA9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" y="949036"/>
            <a:ext cx="8947112" cy="4461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842B46-8800-4DEF-85CD-2083B2308C54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" y="512620"/>
            <a:ext cx="8042564" cy="441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09" y="4647715"/>
            <a:ext cx="6400800" cy="220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60F64E-9810-4AF8-BE87-24A251BD8DD1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535416"/>
            <a:ext cx="8153401" cy="624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6DB0A5-0945-4C36-9346-344446E8353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" y="609600"/>
            <a:ext cx="8977746" cy="532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77A3AC-FA51-44F8-B750-0E2F46D026F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" y="533400"/>
            <a:ext cx="905026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D5DD3D-AC81-440B-9E6F-AD100D5BA3C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5" y="609600"/>
            <a:ext cx="8896745" cy="498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A2FCB7-8AB5-4880-8018-118196DBB16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8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505690"/>
            <a:ext cx="7813421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38130-B911-4ECB-BA34-D2DCF393C8A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09600"/>
            <a:ext cx="887008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9" y="3504977"/>
            <a:ext cx="8733371" cy="224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BA3105-7996-4CBB-880B-78AF9A450AF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PlaneStrai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1247" y="152401"/>
            <a:ext cx="6061553" cy="2590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00400"/>
            <a:ext cx="5791200" cy="311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398"/>
            <a:ext cx="7086600" cy="6508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1" y="117393"/>
            <a:ext cx="2624139" cy="620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7930002" cy="650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2399"/>
            <a:ext cx="7618287" cy="650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0B9AE3-2020-4A78-B050-11E08C45FE43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533400"/>
            <a:ext cx="8984673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7683A8-A549-4899-9E4D-BD49D5FC5EC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588817"/>
            <a:ext cx="8179148" cy="520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FFE973-6704-45AA-821F-B88C9DC1DFFE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1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" y="609600"/>
            <a:ext cx="874266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C5EB7-25BD-436B-A48D-B4E4013EDA8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609600"/>
            <a:ext cx="905977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" y="4038600"/>
            <a:ext cx="905978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3CC61B-EFAE-4AF9-9D13-84F6F00A5A8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" y="533400"/>
            <a:ext cx="907642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9144000" cy="157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ADAF19-805B-4972-82CD-F36A57F6326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" y="914399"/>
            <a:ext cx="8922277" cy="498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1579A-5E6D-486D-B7F8-C930752E1527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882442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8B31AF-3E8C-40DD-B008-B6DC7FE27CA4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6" y="581891"/>
            <a:ext cx="8959169" cy="432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51A401-5263-408C-8C6C-B3B4F1318A8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" y="533400"/>
            <a:ext cx="8910671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D23B2A-6FD7-47FA-A110-745A6CEEB3BC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Steps to be followed:</a:t>
            </a:r>
          </a:p>
          <a:p>
            <a:pPr marL="0" indent="0">
              <a:buNone/>
            </a:pPr>
            <a:endParaRPr lang="de-AT" sz="2800" dirty="0" smtClean="0"/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Step-1: discretizing the domain</a:t>
            </a:r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Step-2: Writing the ESM</a:t>
            </a:r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Step-3: Assembling the GSM</a:t>
            </a:r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Step-4: Applying the BCs</a:t>
            </a:r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Step-5: Solving the Eqns</a:t>
            </a:r>
          </a:p>
          <a:p>
            <a:pPr>
              <a:buFont typeface="Wingdings" pitchFamily="2" charset="2"/>
              <a:buChar char="Ø"/>
            </a:pPr>
            <a:r>
              <a:rPr lang="de-AT" sz="2800" dirty="0" smtClean="0"/>
              <a:t>Step-6: Post processing</a:t>
            </a:r>
          </a:p>
          <a:p>
            <a:pPr>
              <a:buFont typeface="Wingdings" pitchFamily="2" charset="2"/>
              <a:buChar char="Ø"/>
            </a:pP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  1D Finite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AD1BC8-ADCD-4D75-BA5B-A55B2334D6F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66403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67145"/>
            <a:ext cx="8664031" cy="619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9236"/>
            <a:ext cx="7618270" cy="647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" y="229236"/>
            <a:ext cx="8310741" cy="647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9236"/>
            <a:ext cx="8957562" cy="6473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88045-DBBE-41FA-98C4-7EDA90E9AC40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2.2.2  Bar and Beam Element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" y="692720"/>
            <a:ext cx="905985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1" y="4589243"/>
            <a:ext cx="9087563" cy="155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2C1904-A1F3-49D4-9B06-324A19BB19F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</a:t>
            </a:r>
            <a:endParaRPr lang="de-AT" sz="2800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" y="76200"/>
            <a:ext cx="9047018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" y="5036127"/>
            <a:ext cx="8970818" cy="152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999" y="5301744"/>
            <a:ext cx="603998" cy="11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03D6F3-9085-4F03-8298-EA9D7F3A3A5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/>
              <a:t>         </a:t>
            </a:r>
            <a:endParaRPr lang="de-AT" sz="28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"/>
            <a:ext cx="8077200" cy="520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74" y="5257800"/>
            <a:ext cx="807032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120BD4-DD22-43D6-B732-F3BEC6DCDD6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7034"/>
            <a:ext cx="8991600" cy="88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8821"/>
            <a:ext cx="8991600" cy="367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38254"/>
            <a:ext cx="8991600" cy="1967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1EA56F-EDF3-4483-BF29-032401CD197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1" y="34637"/>
            <a:ext cx="8983719" cy="182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1" y="1840536"/>
            <a:ext cx="8983719" cy="478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2F0BE4-0ED1-4E66-ABB1-43B18E50694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" y="76200"/>
            <a:ext cx="9083074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4047BC-DC8E-45A0-B1BD-546D1719390B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5203"/>
            <a:ext cx="8991600" cy="5038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0AD0F1-9ED5-4A7A-A3F8-73799BE94BB9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" y="76200"/>
            <a:ext cx="892018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7EBD4A-D256-4F3C-946B-AE7BBEF02B3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273165"/>
            <a:ext cx="9025266" cy="337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70547"/>
            <a:ext cx="9039121" cy="252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94B515-1B7D-4D03-9082-01C096D20E9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304800"/>
            <a:ext cx="8963854" cy="461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B995B9-7E52-42D2-94B9-BF40EABFE0E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154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90678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15400" cy="329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F1D1C2-1C62-48DA-B369-F5BCA11022CC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9" y="914400"/>
            <a:ext cx="8882071" cy="419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907473"/>
            <a:ext cx="8546616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5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76199"/>
            <a:ext cx="8860971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29" y="3879273"/>
            <a:ext cx="3907971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" y="5562600"/>
            <a:ext cx="8915400" cy="88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38D12A-4043-43F9-B59B-552D9BC86A95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" y="76200"/>
            <a:ext cx="9067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" y="5562600"/>
            <a:ext cx="9081656" cy="90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486400"/>
            <a:ext cx="1447800" cy="92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956" y="5119255"/>
            <a:ext cx="195024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F911D7-61DB-4346-BA4C-DDFDFA9C1982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149"/>
            <a:ext cx="8505825" cy="475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4800600"/>
            <a:ext cx="8505825" cy="1906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E19D36-B37F-4AF6-9AB4-372700AA246F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144000" cy="66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800" dirty="0" smtClean="0">
                <a:solidFill>
                  <a:srgbClr val="0000CC"/>
                </a:solidFill>
              </a:rPr>
              <a:t>Exercise:</a:t>
            </a:r>
            <a:endParaRPr lang="de-AT" sz="2800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de-AT" sz="2800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de-AT" sz="2800" dirty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de-AT" sz="2800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de-AT" sz="2800" dirty="0" smtClean="0">
              <a:solidFill>
                <a:srgbClr val="0000CC"/>
              </a:solidFill>
            </a:endParaRPr>
          </a:p>
          <a:p>
            <a:r>
              <a:rPr lang="de-AT" sz="2800" dirty="0" smtClean="0"/>
              <a:t>        </a:t>
            </a:r>
            <a:endParaRPr lang="de-AT" sz="2800" dirty="0"/>
          </a:p>
        </p:txBody>
      </p:sp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5867400" cy="28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164"/>
            <a:ext cx="90678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2590800"/>
            <a:ext cx="9067800" cy="119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89560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 smtClean="0">
                <a:latin typeface="Times New Roman" pitchFamily="18" charset="0"/>
                <a:cs typeface="Times New Roman" pitchFamily="18" charset="0"/>
              </a:rPr>
              <a:t>Check your solution obtained above if the load P is reduced by half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EF9356-17AA-462C-B6A6-61DE7E6AC38B}" type="datetime1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9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CC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2136"/>
            <a:ext cx="7467600" cy="534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22332"/>
            <a:ext cx="7467600" cy="103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A143C4-B849-4057-84B8-9AC7FE982643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82300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B8514E-41E9-48CA-AA0E-17CA4263BAD4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8704"/>
            <a:ext cx="8839200" cy="627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7DD0B6-BBAF-4D3A-9947-222DFDD51C8A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9016066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A7189E-8EB2-45FF-A261-B62EBE8EBB90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4" y="623455"/>
            <a:ext cx="8686801" cy="561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675AD8-8BB9-4B2D-9F83-126E9CD4E30F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5745"/>
            <a:ext cx="9144000" cy="624840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endParaRPr lang="en-US" dirty="0"/>
          </a:p>
          <a:p>
            <a:r>
              <a:rPr lang="de-AT" sz="2800" dirty="0" smtClean="0"/>
              <a:t> </a:t>
            </a:r>
            <a:endParaRPr lang="de-AT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46038"/>
            <a:ext cx="8991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2800" b="1" dirty="0" smtClean="0">
                <a:solidFill>
                  <a:srgbClr val="0000FF"/>
                </a:solidFill>
                <a:latin typeface="+mj-lt"/>
              </a:rPr>
              <a:t>2.3  2D Finite Element </a:t>
            </a:r>
            <a:endParaRPr lang="en-US" sz="2800" b="1" dirty="0">
              <a:solidFill>
                <a:srgbClr val="0000FF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" y="609600"/>
            <a:ext cx="901950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A9CA63-794D-48AD-A70A-0E68065E73D8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Prepared by Dr. Tensay G.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D3A71-0670-4AB7-968A-FBE0DA64659F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4129</Words>
  <Application>Microsoft Office PowerPoint</Application>
  <PresentationFormat>On-screen Show (4:3)</PresentationFormat>
  <Paragraphs>1040</Paragraphs>
  <Slides>150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1" baseType="lpstr">
      <vt:lpstr>Office Theme</vt:lpstr>
      <vt:lpstr>PowerPoint Presentation</vt:lpstr>
      <vt:lpstr>General of FE programs</vt:lpstr>
      <vt:lpstr>General Overview</vt:lpstr>
      <vt:lpstr>General Overview</vt:lpstr>
      <vt:lpstr>General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 -  WTG FOUNDATION DESIGN AND CONSTRUCTION </vt:lpstr>
      <vt:lpstr>PowerPoint Presentation</vt:lpstr>
      <vt:lpstr>PowerPoint Presentation</vt:lpstr>
      <vt:lpstr>PowerPoint Presentation</vt:lpstr>
      <vt:lpstr>1.* Introduction to MATLAB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1.* Introduction to MATLAB ... Cont‘d</vt:lpstr>
      <vt:lpstr>1.2 Computational Mechanics</vt:lpstr>
      <vt:lpstr>1.2 Computational Mechanics…</vt:lpstr>
      <vt:lpstr>1.2 Computational Mechanics…</vt:lpstr>
      <vt:lpstr>1.2 Computational Mechanics…</vt:lpstr>
      <vt:lpstr>2.1.1 FEM Variants</vt:lpstr>
      <vt:lpstr>PowerPoint Presentation</vt:lpstr>
      <vt:lpstr>PowerPoint Presentation</vt:lpstr>
      <vt:lpstr>2.1.2 FEM Analysis Process</vt:lpstr>
      <vt:lpstr>2.1.3 Interpretations of FEM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ተንሳይ</dc:creator>
  <cp:lastModifiedBy>Ten</cp:lastModifiedBy>
  <cp:revision>586</cp:revision>
  <cp:lastPrinted>2012-07-14T04:14:13Z</cp:lastPrinted>
  <dcterms:created xsi:type="dcterms:W3CDTF">1601-01-01T00:00:00Z</dcterms:created>
  <dcterms:modified xsi:type="dcterms:W3CDTF">2019-05-14T03:35:33Z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